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Override1.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2" r:id="rId7"/>
    <p:sldId id="263" r:id="rId8"/>
    <p:sldId id="264" r:id="rId9"/>
    <p:sldId id="265" r:id="rId10"/>
    <p:sldId id="266" r:id="rId11"/>
    <p:sldId id="267" r:id="rId12"/>
    <p:sldId id="270" r:id="rId13"/>
    <p:sldId id="268" r:id="rId14"/>
    <p:sldId id="271" r:id="rId15"/>
    <p:sldId id="272" r:id="rId16"/>
    <p:sldId id="273" r:id="rId17"/>
    <p:sldId id="274" r:id="rId18"/>
    <p:sldId id="275" r:id="rId19"/>
    <p:sldId id="276" r:id="rId20"/>
    <p:sldId id="277" r:id="rId21"/>
    <p:sldId id="278" r:id="rId22"/>
    <p:sldId id="279" r:id="rId23"/>
    <p:sldId id="280" r:id="rId24"/>
    <p:sldId id="269" r:id="rId25"/>
  </p:sldIdLst>
  <p:sldSz cx="18288000" cy="10287000"/>
  <p:notesSz cx="6858000" cy="9144000"/>
  <p:embeddedFontLst>
    <p:embeddedFont>
      <p:font typeface="Canva Sans" panose="020B0604020202020204" charset="0"/>
      <p:regular r:id="rId26"/>
    </p:embeddedFont>
    <p:embeddedFont>
      <p:font typeface="Open Sans Bold" panose="020B0604020202020204" charset="0"/>
      <p:regular r:id="rId27"/>
    </p:embeddedFont>
    <p:embeddedFont>
      <p:font typeface="Poppins Ultra-Bold" panose="020B0604020202020204" charset="0"/>
      <p:regular r:id="rId28"/>
    </p:embeddedFont>
    <p:embeddedFont>
      <p:font typeface="Open Sans Light" panose="020B0604020202020204" charset="0"/>
      <p:regular r:id="rId29"/>
    </p:embeddedFont>
    <p:embeddedFont>
      <p:font typeface="Consolas" panose="020B0609020204030204" pitchFamily="49" charset="0"/>
      <p:regular r:id="rId30"/>
      <p:bold r:id="rId31"/>
      <p:italic r:id="rId32"/>
      <p:boldItalic r:id="rId33"/>
    </p:embeddedFont>
    <p:embeddedFont>
      <p:font typeface="Calibri" panose="020F0502020204030204" pitchFamily="34" charset="0"/>
      <p:regular r:id="rId34"/>
      <p:bold r:id="rId35"/>
      <p:italic r:id="rId36"/>
      <p:boldItalic r:id="rId37"/>
    </p:embeddedFont>
    <p:embeddedFont>
      <p:font typeface="Canva Sans Bold" panose="020B0604020202020204" charset="0"/>
      <p:regular r:id="rId38"/>
    </p:embeddedFont>
    <p:embeddedFont>
      <p:font typeface="Times New Roman Ultra-Bold" panose="020B0604020202020204" charset="0"/>
      <p:regular r:id="rId39"/>
    </p:embeddedFont>
    <p:embeddedFont>
      <p:font typeface="Poppins" panose="020B0604020202020204" charset="0"/>
      <p:regular r:id="rId40"/>
    </p:embeddedFont>
    <p:embeddedFont>
      <p:font typeface="Times New Roman Bold" panose="02020803070505020304" pitchFamily="18" charset="0"/>
      <p:bold r:id="rId4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7" d="100"/>
          <a:sy n="57" d="100"/>
        </p:scale>
        <p:origin x="595"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9" Type="http://schemas.openxmlformats.org/officeDocument/2006/relationships/font" Target="fonts/font14.fntdata"/><Relationship Id="rId21" Type="http://schemas.openxmlformats.org/officeDocument/2006/relationships/slide" Target="slides/slide20.xml"/><Relationship Id="rId34" Type="http://schemas.openxmlformats.org/officeDocument/2006/relationships/font" Target="fonts/font9.fntdata"/><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7.fntdata"/><Relationship Id="rId37" Type="http://schemas.openxmlformats.org/officeDocument/2006/relationships/font" Target="fonts/font12.fntdata"/><Relationship Id="rId40" Type="http://schemas.openxmlformats.org/officeDocument/2006/relationships/font" Target="fonts/font15.fntdata"/><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font" Target="fonts/font1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8.fntdata"/><Relationship Id="rId38" Type="http://schemas.openxmlformats.org/officeDocument/2006/relationships/font" Target="fonts/font13.fntdata"/><Relationship Id="rId20" Type="http://schemas.openxmlformats.org/officeDocument/2006/relationships/slide" Target="slides/slide19.xml"/><Relationship Id="rId41" Type="http://schemas.openxmlformats.org/officeDocument/2006/relationships/font" Target="fonts/font16.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6/27/2024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6/27/2024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6/27/2024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6/27/2024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6/27/2024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6/27/2024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6/27/2024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6/27/2024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6/27/2024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0.pn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7.pn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34.png"/><Relationship Id="rId3" Type="http://schemas.openxmlformats.org/officeDocument/2006/relationships/image" Target="../media/image1.png"/><Relationship Id="rId7" Type="http://schemas.openxmlformats.org/officeDocument/2006/relationships/image" Target="../media/image15.png"/><Relationship Id="rId12"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8.png"/><Relationship Id="rId11" Type="http://schemas.openxmlformats.org/officeDocument/2006/relationships/image" Target="../media/image33.png"/><Relationship Id="rId5" Type="http://schemas.openxmlformats.org/officeDocument/2006/relationships/image" Target="../media/image16.png"/><Relationship Id="rId15" Type="http://schemas.openxmlformats.org/officeDocument/2006/relationships/image" Target="../media/image36.png"/><Relationship Id="rId10" Type="http://schemas.openxmlformats.org/officeDocument/2006/relationships/image" Target="../media/image32.png"/><Relationship Id="rId4" Type="http://schemas.openxmlformats.org/officeDocument/2006/relationships/image" Target="../media/image7.png"/><Relationship Id="rId9" Type="http://schemas.openxmlformats.org/officeDocument/2006/relationships/image" Target="../media/image29.png"/><Relationship Id="rId14" Type="http://schemas.openxmlformats.org/officeDocument/2006/relationships/image" Target="../media/image35.png"/></Relationships>
</file>

<file path=ppt/slides/_rels/slide1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hemeOverride" Target="../theme/themeOverride1.xml"/><Relationship Id="rId4" Type="http://schemas.openxmlformats.org/officeDocument/2006/relationships/image" Target="../media/image38.png"/></Relationships>
</file>

<file path=ppt/slides/_rels/slide1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image" Target="../media/image23.jpeg"/><Relationship Id="rId3" Type="http://schemas.openxmlformats.org/officeDocument/2006/relationships/image" Target="../media/image22.jpeg"/><Relationship Id="rId7" Type="http://schemas.openxmlformats.org/officeDocument/2006/relationships/image" Target="../media/image12.png"/><Relationship Id="rId2" Type="http://schemas.openxmlformats.org/officeDocument/2006/relationships/image" Target="../media/image21.jpe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0.png"/><Relationship Id="rId4" Type="http://schemas.openxmlformats.org/officeDocument/2006/relationships/image" Target="../media/image15.png"/><Relationship Id="rId9" Type="http://schemas.openxmlformats.org/officeDocument/2006/relationships/image" Target="../media/image24.png"/></Relationships>
</file>

<file path=ppt/slides/_rels/slide9.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26.jpeg"/><Relationship Id="rId7" Type="http://schemas.openxmlformats.org/officeDocument/2006/relationships/image" Target="../media/image5.png"/><Relationship Id="rId2" Type="http://schemas.openxmlformats.org/officeDocument/2006/relationships/image" Target="../media/image25.jpe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12.png"/><Relationship Id="rId10" Type="http://schemas.openxmlformats.org/officeDocument/2006/relationships/image" Target="../media/image28.png"/><Relationship Id="rId4" Type="http://schemas.openxmlformats.org/officeDocument/2006/relationships/image" Target="../media/image27.jpeg"/><Relationship Id="rId9"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Freeform 2"/>
          <p:cNvSpPr/>
          <p:nvPr/>
        </p:nvSpPr>
        <p:spPr>
          <a:xfrm>
            <a:off x="12243645" y="4152900"/>
            <a:ext cx="6372405" cy="6736048"/>
          </a:xfrm>
          <a:custGeom>
            <a:avLst/>
            <a:gdLst/>
            <a:ahLst/>
            <a:cxnLst/>
            <a:rect l="l" t="t" r="r" b="b"/>
            <a:pathLst>
              <a:path w="6372405" h="6736048">
                <a:moveTo>
                  <a:pt x="0" y="0"/>
                </a:moveTo>
                <a:lnTo>
                  <a:pt x="6372405" y="0"/>
                </a:lnTo>
                <a:lnTo>
                  <a:pt x="6372405" y="6736048"/>
                </a:lnTo>
                <a:lnTo>
                  <a:pt x="0" y="6736048"/>
                </a:lnTo>
                <a:lnTo>
                  <a:pt x="0" y="0"/>
                </a:lnTo>
                <a:close/>
              </a:path>
            </a:pathLst>
          </a:custGeom>
          <a:blipFill>
            <a:blip r:embed="rId2"/>
            <a:stretch>
              <a:fillRect/>
            </a:stretch>
          </a:blipFill>
        </p:spPr>
      </p:sp>
      <p:sp>
        <p:nvSpPr>
          <p:cNvPr id="3" name="Freeform 3"/>
          <p:cNvSpPr/>
          <p:nvPr/>
        </p:nvSpPr>
        <p:spPr>
          <a:xfrm>
            <a:off x="12519929" y="-5085592"/>
            <a:ext cx="8302245" cy="8229600"/>
          </a:xfrm>
          <a:custGeom>
            <a:avLst/>
            <a:gdLst/>
            <a:ahLst/>
            <a:cxnLst/>
            <a:rect l="l" t="t" r="r" b="b"/>
            <a:pathLst>
              <a:path w="8302245" h="8229600">
                <a:moveTo>
                  <a:pt x="0" y="0"/>
                </a:moveTo>
                <a:lnTo>
                  <a:pt x="8302245" y="0"/>
                </a:lnTo>
                <a:lnTo>
                  <a:pt x="8302245" y="8229600"/>
                </a:lnTo>
                <a:lnTo>
                  <a:pt x="0" y="8229600"/>
                </a:lnTo>
                <a:lnTo>
                  <a:pt x="0" y="0"/>
                </a:lnTo>
                <a:close/>
              </a:path>
            </a:pathLst>
          </a:custGeom>
          <a:blipFill>
            <a:blip r:embed="rId3">
              <a:alphaModFix amt="15000"/>
            </a:blip>
            <a:stretch>
              <a:fillRect/>
            </a:stretch>
          </a:blipFill>
        </p:spPr>
      </p:sp>
      <p:sp>
        <p:nvSpPr>
          <p:cNvPr id="4" name="Freeform 4"/>
          <p:cNvSpPr/>
          <p:nvPr/>
        </p:nvSpPr>
        <p:spPr>
          <a:xfrm>
            <a:off x="-2139394" y="6548738"/>
            <a:ext cx="7458075" cy="8229600"/>
          </a:xfrm>
          <a:custGeom>
            <a:avLst/>
            <a:gdLst/>
            <a:ahLst/>
            <a:cxnLst/>
            <a:rect l="l" t="t" r="r" b="b"/>
            <a:pathLst>
              <a:path w="7458075" h="8229600">
                <a:moveTo>
                  <a:pt x="0" y="0"/>
                </a:moveTo>
                <a:lnTo>
                  <a:pt x="7458075" y="0"/>
                </a:lnTo>
                <a:lnTo>
                  <a:pt x="7458075" y="8229600"/>
                </a:lnTo>
                <a:lnTo>
                  <a:pt x="0" y="8229600"/>
                </a:lnTo>
                <a:lnTo>
                  <a:pt x="0" y="0"/>
                </a:lnTo>
                <a:close/>
              </a:path>
            </a:pathLst>
          </a:custGeom>
          <a:blipFill>
            <a:blip r:embed="rId4">
              <a:alphaModFix amt="12000"/>
            </a:blip>
            <a:stretch>
              <a:fillRect/>
            </a:stretch>
          </a:blipFill>
        </p:spPr>
      </p:sp>
      <p:sp>
        <p:nvSpPr>
          <p:cNvPr id="5" name="Freeform 5"/>
          <p:cNvSpPr/>
          <p:nvPr/>
        </p:nvSpPr>
        <p:spPr>
          <a:xfrm>
            <a:off x="4405569" y="1363734"/>
            <a:ext cx="2420910" cy="801926"/>
          </a:xfrm>
          <a:custGeom>
            <a:avLst/>
            <a:gdLst/>
            <a:ahLst/>
            <a:cxnLst/>
            <a:rect l="l" t="t" r="r" b="b"/>
            <a:pathLst>
              <a:path w="2420910" h="801926">
                <a:moveTo>
                  <a:pt x="0" y="0"/>
                </a:moveTo>
                <a:lnTo>
                  <a:pt x="2420910" y="0"/>
                </a:lnTo>
                <a:lnTo>
                  <a:pt x="2420910" y="801927"/>
                </a:lnTo>
                <a:lnTo>
                  <a:pt x="0" y="801927"/>
                </a:lnTo>
                <a:lnTo>
                  <a:pt x="0" y="0"/>
                </a:lnTo>
                <a:close/>
              </a:path>
            </a:pathLst>
          </a:custGeom>
          <a:blipFill>
            <a:blip r:embed="rId5"/>
            <a:stretch>
              <a:fillRect/>
            </a:stretch>
          </a:blipFill>
        </p:spPr>
      </p:sp>
      <p:sp>
        <p:nvSpPr>
          <p:cNvPr id="6" name="Freeform 6"/>
          <p:cNvSpPr/>
          <p:nvPr/>
        </p:nvSpPr>
        <p:spPr>
          <a:xfrm>
            <a:off x="5616024" y="8415991"/>
            <a:ext cx="1928605" cy="1839407"/>
          </a:xfrm>
          <a:custGeom>
            <a:avLst/>
            <a:gdLst/>
            <a:ahLst/>
            <a:cxnLst/>
            <a:rect l="l" t="t" r="r" b="b"/>
            <a:pathLst>
              <a:path w="1928605" h="1839407">
                <a:moveTo>
                  <a:pt x="0" y="0"/>
                </a:moveTo>
                <a:lnTo>
                  <a:pt x="1928605" y="0"/>
                </a:lnTo>
                <a:lnTo>
                  <a:pt x="1928605" y="1839407"/>
                </a:lnTo>
                <a:lnTo>
                  <a:pt x="0" y="1839407"/>
                </a:lnTo>
                <a:lnTo>
                  <a:pt x="0" y="0"/>
                </a:lnTo>
                <a:close/>
              </a:path>
            </a:pathLst>
          </a:custGeom>
          <a:blipFill>
            <a:blip r:embed="rId6"/>
            <a:stretch>
              <a:fillRect/>
            </a:stretch>
          </a:blipFill>
        </p:spPr>
      </p:sp>
      <p:sp>
        <p:nvSpPr>
          <p:cNvPr id="7" name="Freeform 7"/>
          <p:cNvSpPr/>
          <p:nvPr/>
        </p:nvSpPr>
        <p:spPr>
          <a:xfrm>
            <a:off x="-2254490" y="91200"/>
            <a:ext cx="6414979" cy="6781052"/>
          </a:xfrm>
          <a:custGeom>
            <a:avLst/>
            <a:gdLst/>
            <a:ahLst/>
            <a:cxnLst/>
            <a:rect l="l" t="t" r="r" b="b"/>
            <a:pathLst>
              <a:path w="6414979" h="6781052">
                <a:moveTo>
                  <a:pt x="0" y="0"/>
                </a:moveTo>
                <a:lnTo>
                  <a:pt x="6414980" y="0"/>
                </a:lnTo>
                <a:lnTo>
                  <a:pt x="6414980" y="6781052"/>
                </a:lnTo>
                <a:lnTo>
                  <a:pt x="0" y="6781052"/>
                </a:lnTo>
                <a:lnTo>
                  <a:pt x="0" y="0"/>
                </a:lnTo>
                <a:close/>
              </a:path>
            </a:pathLst>
          </a:custGeom>
          <a:blipFill>
            <a:blip r:embed="rId7"/>
            <a:stretch>
              <a:fillRect/>
            </a:stretch>
          </a:blipFill>
        </p:spPr>
      </p:sp>
      <p:sp>
        <p:nvSpPr>
          <p:cNvPr id="8" name="Freeform 8"/>
          <p:cNvSpPr/>
          <p:nvPr/>
        </p:nvSpPr>
        <p:spPr>
          <a:xfrm>
            <a:off x="12288445" y="8127222"/>
            <a:ext cx="1600112" cy="1038747"/>
          </a:xfrm>
          <a:custGeom>
            <a:avLst/>
            <a:gdLst/>
            <a:ahLst/>
            <a:cxnLst/>
            <a:rect l="l" t="t" r="r" b="b"/>
            <a:pathLst>
              <a:path w="1600112" h="1038747">
                <a:moveTo>
                  <a:pt x="0" y="0"/>
                </a:moveTo>
                <a:lnTo>
                  <a:pt x="1600112" y="0"/>
                </a:lnTo>
                <a:lnTo>
                  <a:pt x="1600112" y="1038747"/>
                </a:lnTo>
                <a:lnTo>
                  <a:pt x="0" y="1038747"/>
                </a:lnTo>
                <a:lnTo>
                  <a:pt x="0" y="0"/>
                </a:lnTo>
                <a:close/>
              </a:path>
            </a:pathLst>
          </a:custGeom>
          <a:blipFill>
            <a:blip r:embed="rId8"/>
            <a:stretch>
              <a:fillRect/>
            </a:stretch>
          </a:blipFill>
        </p:spPr>
      </p:sp>
      <p:sp>
        <p:nvSpPr>
          <p:cNvPr id="9" name="TextBox 9"/>
          <p:cNvSpPr txBox="1"/>
          <p:nvPr/>
        </p:nvSpPr>
        <p:spPr>
          <a:xfrm>
            <a:off x="1282881" y="1598182"/>
            <a:ext cx="17005119" cy="3750907"/>
          </a:xfrm>
          <a:prstGeom prst="rect">
            <a:avLst/>
          </a:prstGeom>
        </p:spPr>
        <p:txBody>
          <a:bodyPr lIns="0" tIns="0" rIns="0" bIns="0" rtlCol="0" anchor="t">
            <a:spAutoFit/>
          </a:bodyPr>
          <a:lstStyle/>
          <a:p>
            <a:pPr algn="ctr">
              <a:lnSpc>
                <a:spcPts val="14282"/>
              </a:lnSpc>
            </a:pPr>
            <a:r>
              <a:rPr lang="en-US" sz="10201">
                <a:solidFill>
                  <a:srgbClr val="16948A"/>
                </a:solidFill>
                <a:latin typeface="Times New Roman Bold"/>
              </a:rPr>
              <a:t>CORONA  VIRUS </a:t>
            </a:r>
          </a:p>
          <a:p>
            <a:pPr algn="ctr">
              <a:lnSpc>
                <a:spcPts val="14282"/>
              </a:lnSpc>
            </a:pPr>
            <a:r>
              <a:rPr lang="en-US" sz="10201">
                <a:solidFill>
                  <a:srgbClr val="16948A"/>
                </a:solidFill>
                <a:latin typeface="Times New Roman Bold"/>
              </a:rPr>
              <a:t>ANALYSIS</a:t>
            </a:r>
          </a:p>
        </p:txBody>
      </p:sp>
      <p:sp>
        <p:nvSpPr>
          <p:cNvPr id="10" name="TextBox 10"/>
          <p:cNvSpPr txBox="1"/>
          <p:nvPr/>
        </p:nvSpPr>
        <p:spPr>
          <a:xfrm>
            <a:off x="6153320" y="5661643"/>
            <a:ext cx="7264241" cy="887095"/>
          </a:xfrm>
          <a:prstGeom prst="rect">
            <a:avLst/>
          </a:prstGeom>
        </p:spPr>
        <p:txBody>
          <a:bodyPr lIns="0" tIns="0" rIns="0" bIns="0" rtlCol="0" anchor="t">
            <a:spAutoFit/>
          </a:bodyPr>
          <a:lstStyle/>
          <a:p>
            <a:pPr algn="ctr">
              <a:lnSpc>
                <a:spcPts val="7279"/>
              </a:lnSpc>
            </a:pPr>
            <a:r>
              <a:rPr lang="en-US" sz="5199">
                <a:solidFill>
                  <a:srgbClr val="16948A"/>
                </a:solidFill>
                <a:latin typeface="Canva Sans Bold"/>
              </a:rPr>
              <a:t>BY RAJESH KUSHWAH</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6" name="Freeform 6"/>
          <p:cNvSpPr/>
          <p:nvPr/>
        </p:nvSpPr>
        <p:spPr>
          <a:xfrm>
            <a:off x="14100090" y="7108567"/>
            <a:ext cx="5498019" cy="4480885"/>
          </a:xfrm>
          <a:custGeom>
            <a:avLst/>
            <a:gdLst/>
            <a:ahLst/>
            <a:cxnLst/>
            <a:rect l="l" t="t" r="r" b="b"/>
            <a:pathLst>
              <a:path w="5498019" h="4480885">
                <a:moveTo>
                  <a:pt x="0" y="0"/>
                </a:moveTo>
                <a:lnTo>
                  <a:pt x="5498019" y="0"/>
                </a:lnTo>
                <a:lnTo>
                  <a:pt x="5498019" y="4480885"/>
                </a:lnTo>
                <a:lnTo>
                  <a:pt x="0" y="4480885"/>
                </a:lnTo>
                <a:lnTo>
                  <a:pt x="0" y="0"/>
                </a:lnTo>
                <a:close/>
              </a:path>
            </a:pathLst>
          </a:custGeom>
          <a:blipFill>
            <a:blip r:embed="rId2"/>
            <a:stretch>
              <a:fillRect/>
            </a:stretch>
          </a:blipFill>
        </p:spPr>
      </p:sp>
      <p:sp>
        <p:nvSpPr>
          <p:cNvPr id="10" name="Freeform 10"/>
          <p:cNvSpPr/>
          <p:nvPr/>
        </p:nvSpPr>
        <p:spPr>
          <a:xfrm>
            <a:off x="10320221" y="8656102"/>
            <a:ext cx="3340175" cy="3185692"/>
          </a:xfrm>
          <a:custGeom>
            <a:avLst/>
            <a:gdLst/>
            <a:ahLst/>
            <a:cxnLst/>
            <a:rect l="l" t="t" r="r" b="b"/>
            <a:pathLst>
              <a:path w="3340175" h="3185692">
                <a:moveTo>
                  <a:pt x="0" y="0"/>
                </a:moveTo>
                <a:lnTo>
                  <a:pt x="3340175" y="0"/>
                </a:lnTo>
                <a:lnTo>
                  <a:pt x="3340175" y="3185692"/>
                </a:lnTo>
                <a:lnTo>
                  <a:pt x="0" y="3185692"/>
                </a:lnTo>
                <a:lnTo>
                  <a:pt x="0" y="0"/>
                </a:lnTo>
                <a:close/>
              </a:path>
            </a:pathLst>
          </a:custGeom>
          <a:blipFill>
            <a:blip r:embed="rId3"/>
            <a:stretch>
              <a:fillRect/>
            </a:stretch>
          </a:blipFill>
        </p:spPr>
      </p:sp>
      <p:sp>
        <p:nvSpPr>
          <p:cNvPr id="11" name="Freeform 11"/>
          <p:cNvSpPr/>
          <p:nvPr/>
        </p:nvSpPr>
        <p:spPr>
          <a:xfrm>
            <a:off x="14838390" y="5814046"/>
            <a:ext cx="2420910" cy="801926"/>
          </a:xfrm>
          <a:custGeom>
            <a:avLst/>
            <a:gdLst/>
            <a:ahLst/>
            <a:cxnLst/>
            <a:rect l="l" t="t" r="r" b="b"/>
            <a:pathLst>
              <a:path w="2420910" h="801926">
                <a:moveTo>
                  <a:pt x="0" y="0"/>
                </a:moveTo>
                <a:lnTo>
                  <a:pt x="2420910" y="0"/>
                </a:lnTo>
                <a:lnTo>
                  <a:pt x="2420910" y="801926"/>
                </a:lnTo>
                <a:lnTo>
                  <a:pt x="0" y="801926"/>
                </a:lnTo>
                <a:lnTo>
                  <a:pt x="0" y="0"/>
                </a:lnTo>
                <a:close/>
              </a:path>
            </a:pathLst>
          </a:custGeom>
          <a:blipFill>
            <a:blip r:embed="rId4"/>
            <a:stretch>
              <a:fillRect/>
            </a:stretch>
          </a:blipFill>
        </p:spPr>
      </p:sp>
      <p:sp>
        <p:nvSpPr>
          <p:cNvPr id="12" name="Freeform 12"/>
          <p:cNvSpPr/>
          <p:nvPr/>
        </p:nvSpPr>
        <p:spPr>
          <a:xfrm>
            <a:off x="12829546" y="6379106"/>
            <a:ext cx="1600112" cy="1038747"/>
          </a:xfrm>
          <a:custGeom>
            <a:avLst/>
            <a:gdLst/>
            <a:ahLst/>
            <a:cxnLst/>
            <a:rect l="l" t="t" r="r" b="b"/>
            <a:pathLst>
              <a:path w="1600112" h="1038747">
                <a:moveTo>
                  <a:pt x="0" y="0"/>
                </a:moveTo>
                <a:lnTo>
                  <a:pt x="1600112" y="0"/>
                </a:lnTo>
                <a:lnTo>
                  <a:pt x="1600112" y="1038746"/>
                </a:lnTo>
                <a:lnTo>
                  <a:pt x="0" y="1038746"/>
                </a:lnTo>
                <a:lnTo>
                  <a:pt x="0" y="0"/>
                </a:lnTo>
                <a:close/>
              </a:path>
            </a:pathLst>
          </a:custGeom>
          <a:blipFill>
            <a:blip r:embed="rId5"/>
            <a:stretch>
              <a:fillRect/>
            </a:stretch>
          </a:blipFill>
        </p:spPr>
      </p:sp>
      <p:sp>
        <p:nvSpPr>
          <p:cNvPr id="13" name="Freeform 13"/>
          <p:cNvSpPr/>
          <p:nvPr/>
        </p:nvSpPr>
        <p:spPr>
          <a:xfrm>
            <a:off x="13696837" y="-2307556"/>
            <a:ext cx="7048814" cy="7451056"/>
          </a:xfrm>
          <a:custGeom>
            <a:avLst/>
            <a:gdLst/>
            <a:ahLst/>
            <a:cxnLst/>
            <a:rect l="l" t="t" r="r" b="b"/>
            <a:pathLst>
              <a:path w="7048814" h="7451056">
                <a:moveTo>
                  <a:pt x="0" y="0"/>
                </a:moveTo>
                <a:lnTo>
                  <a:pt x="7048814" y="0"/>
                </a:lnTo>
                <a:lnTo>
                  <a:pt x="7048814" y="7451056"/>
                </a:lnTo>
                <a:lnTo>
                  <a:pt x="0" y="7451056"/>
                </a:lnTo>
                <a:lnTo>
                  <a:pt x="0" y="0"/>
                </a:lnTo>
                <a:close/>
              </a:path>
            </a:pathLst>
          </a:custGeom>
          <a:blipFill>
            <a:blip r:embed="rId6"/>
            <a:stretch>
              <a:fillRect/>
            </a:stretch>
          </a:blipFill>
        </p:spPr>
      </p:sp>
      <p:sp>
        <p:nvSpPr>
          <p:cNvPr id="22" name="Rectangle 21"/>
          <p:cNvSpPr/>
          <p:nvPr/>
        </p:nvSpPr>
        <p:spPr>
          <a:xfrm>
            <a:off x="0" y="1790700"/>
            <a:ext cx="9144000" cy="2308324"/>
          </a:xfrm>
          <a:prstGeom prst="rect">
            <a:avLst/>
          </a:prstGeom>
        </p:spPr>
        <p:txBody>
          <a:bodyPr>
            <a:spAutoFit/>
          </a:bodyPr>
          <a:lstStyle/>
          <a:p>
            <a:r>
              <a:rPr lang="en-IN" dirty="0">
                <a:solidFill>
                  <a:srgbClr val="0000FF"/>
                </a:solidFill>
                <a:latin typeface="Consolas" panose="020B0609020204030204" pitchFamily="49" charset="0"/>
              </a:rPr>
              <a:t>select</a:t>
            </a:r>
            <a:r>
              <a:rPr lang="en-IN" dirty="0">
                <a:solidFill>
                  <a:srgbClr val="000000"/>
                </a:solidFill>
                <a:latin typeface="Consolas" panose="020B0609020204030204" pitchFamily="49" charset="0"/>
              </a:rPr>
              <a:t> </a:t>
            </a:r>
            <a:r>
              <a:rPr lang="en-IN" dirty="0" err="1">
                <a:solidFill>
                  <a:srgbClr val="FF00FF"/>
                </a:solidFill>
                <a:latin typeface="Consolas" panose="020B0609020204030204" pitchFamily="49" charset="0"/>
              </a:rPr>
              <a:t>datepart</a:t>
            </a:r>
            <a:r>
              <a:rPr lang="en-IN" dirty="0">
                <a:solidFill>
                  <a:srgbClr val="808080"/>
                </a:solidFill>
                <a:latin typeface="Consolas" panose="020B0609020204030204" pitchFamily="49" charset="0"/>
              </a:rPr>
              <a:t>(</a:t>
            </a:r>
            <a:r>
              <a:rPr lang="en-IN" dirty="0" err="1">
                <a:solidFill>
                  <a:srgbClr val="FF00FF"/>
                </a:solidFill>
                <a:latin typeface="Consolas" panose="020B0609020204030204" pitchFamily="49" charset="0"/>
              </a:rPr>
              <a:t>year</a:t>
            </a:r>
            <a:r>
              <a:rPr lang="en-IN" dirty="0" err="1">
                <a:solidFill>
                  <a:srgbClr val="808080"/>
                </a:solidFill>
                <a:latin typeface="Consolas" panose="020B0609020204030204" pitchFamily="49" charset="0"/>
              </a:rPr>
              <a:t>,</a:t>
            </a:r>
            <a:r>
              <a:rPr lang="en-IN" dirty="0" err="1">
                <a:solidFill>
                  <a:srgbClr val="0000FF"/>
                </a:solidFill>
                <a:latin typeface="Consolas" panose="020B0609020204030204" pitchFamily="49" charset="0"/>
              </a:rPr>
              <a:t>date</a:t>
            </a:r>
            <a:r>
              <a:rPr lang="en-IN" dirty="0">
                <a:solidFill>
                  <a:srgbClr val="808080"/>
                </a:solidFill>
                <a:latin typeface="Consolas" panose="020B0609020204030204" pitchFamily="49" charset="0"/>
              </a:rPr>
              <a:t>)</a:t>
            </a:r>
            <a:r>
              <a:rPr lang="en-IN" dirty="0">
                <a:solidFill>
                  <a:srgbClr val="000000"/>
                </a:solidFill>
                <a:latin typeface="Consolas" panose="020B0609020204030204" pitchFamily="49" charset="0"/>
              </a:rPr>
              <a:t> </a:t>
            </a:r>
            <a:r>
              <a:rPr lang="en-IN" dirty="0">
                <a:solidFill>
                  <a:srgbClr val="FF0000"/>
                </a:solidFill>
                <a:latin typeface="Consolas" panose="020B0609020204030204" pitchFamily="49" charset="0"/>
              </a:rPr>
              <a:t>'year'</a:t>
            </a:r>
            <a:r>
              <a:rPr lang="en-IN" dirty="0">
                <a:solidFill>
                  <a:srgbClr val="808080"/>
                </a:solidFill>
                <a:latin typeface="Consolas" panose="020B0609020204030204" pitchFamily="49" charset="0"/>
              </a:rPr>
              <a:t>,</a:t>
            </a:r>
            <a:endParaRPr lang="en-IN" dirty="0">
              <a:solidFill>
                <a:srgbClr val="000000"/>
              </a:solidFill>
              <a:latin typeface="Consolas" panose="020B0609020204030204" pitchFamily="49" charset="0"/>
            </a:endParaRPr>
          </a:p>
          <a:p>
            <a:r>
              <a:rPr lang="en-IN" dirty="0" err="1">
                <a:solidFill>
                  <a:srgbClr val="FF00FF"/>
                </a:solidFill>
                <a:latin typeface="Consolas" panose="020B0609020204030204" pitchFamily="49" charset="0"/>
              </a:rPr>
              <a:t>datepart</a:t>
            </a:r>
            <a:r>
              <a:rPr lang="en-IN" dirty="0">
                <a:solidFill>
                  <a:srgbClr val="808080"/>
                </a:solidFill>
                <a:latin typeface="Consolas" panose="020B0609020204030204" pitchFamily="49" charset="0"/>
              </a:rPr>
              <a:t>(</a:t>
            </a:r>
            <a:r>
              <a:rPr lang="en-IN" dirty="0" err="1">
                <a:solidFill>
                  <a:srgbClr val="FF00FF"/>
                </a:solidFill>
                <a:latin typeface="Consolas" panose="020B0609020204030204" pitchFamily="49" charset="0"/>
              </a:rPr>
              <a:t>month</a:t>
            </a:r>
            <a:r>
              <a:rPr lang="en-IN" dirty="0" err="1">
                <a:solidFill>
                  <a:srgbClr val="808080"/>
                </a:solidFill>
                <a:latin typeface="Consolas" panose="020B0609020204030204" pitchFamily="49" charset="0"/>
              </a:rPr>
              <a:t>,</a:t>
            </a:r>
            <a:r>
              <a:rPr lang="en-IN" dirty="0" err="1">
                <a:solidFill>
                  <a:srgbClr val="0000FF"/>
                </a:solidFill>
                <a:latin typeface="Consolas" panose="020B0609020204030204" pitchFamily="49" charset="0"/>
              </a:rPr>
              <a:t>date</a:t>
            </a:r>
            <a:r>
              <a:rPr lang="en-IN" dirty="0">
                <a:solidFill>
                  <a:srgbClr val="808080"/>
                </a:solidFill>
                <a:latin typeface="Consolas" panose="020B0609020204030204" pitchFamily="49" charset="0"/>
              </a:rPr>
              <a:t>)</a:t>
            </a:r>
            <a:r>
              <a:rPr lang="en-IN" dirty="0">
                <a:solidFill>
                  <a:srgbClr val="FF0000"/>
                </a:solidFill>
                <a:latin typeface="Consolas" panose="020B0609020204030204" pitchFamily="49" charset="0"/>
              </a:rPr>
              <a:t>'</a:t>
            </a:r>
            <a:r>
              <a:rPr lang="en-IN" dirty="0" err="1">
                <a:solidFill>
                  <a:srgbClr val="FF0000"/>
                </a:solidFill>
                <a:latin typeface="Consolas" panose="020B0609020204030204" pitchFamily="49" charset="0"/>
              </a:rPr>
              <a:t>month_count</a:t>
            </a:r>
            <a:r>
              <a:rPr lang="en-IN" dirty="0">
                <a:solidFill>
                  <a:srgbClr val="FF0000"/>
                </a:solidFill>
                <a:latin typeface="Consolas" panose="020B0609020204030204" pitchFamily="49" charset="0"/>
              </a:rPr>
              <a:t>'</a:t>
            </a:r>
            <a:r>
              <a:rPr lang="en-IN" dirty="0">
                <a:solidFill>
                  <a:srgbClr val="808080"/>
                </a:solidFill>
                <a:latin typeface="Consolas" panose="020B0609020204030204" pitchFamily="49" charset="0"/>
              </a:rPr>
              <a:t>,</a:t>
            </a:r>
            <a:r>
              <a:rPr lang="en-IN" dirty="0">
                <a:solidFill>
                  <a:srgbClr val="000000"/>
                </a:solidFill>
                <a:latin typeface="Consolas" panose="020B0609020204030204" pitchFamily="49" charset="0"/>
              </a:rPr>
              <a:t> </a:t>
            </a:r>
            <a:r>
              <a:rPr lang="en-IN" dirty="0">
                <a:solidFill>
                  <a:srgbClr val="FF00FF"/>
                </a:solidFill>
                <a:latin typeface="Consolas" panose="020B0609020204030204" pitchFamily="49" charset="0"/>
              </a:rPr>
              <a:t>DATENAME</a:t>
            </a:r>
            <a:r>
              <a:rPr lang="en-IN" dirty="0">
                <a:solidFill>
                  <a:srgbClr val="808080"/>
                </a:solidFill>
                <a:latin typeface="Consolas" panose="020B0609020204030204" pitchFamily="49" charset="0"/>
              </a:rPr>
              <a:t>(</a:t>
            </a:r>
            <a:r>
              <a:rPr lang="en-IN" dirty="0" err="1">
                <a:solidFill>
                  <a:srgbClr val="FF00FF"/>
                </a:solidFill>
                <a:latin typeface="Consolas" panose="020B0609020204030204" pitchFamily="49" charset="0"/>
              </a:rPr>
              <a:t>month</a:t>
            </a:r>
            <a:r>
              <a:rPr lang="en-IN" dirty="0" err="1">
                <a:solidFill>
                  <a:srgbClr val="808080"/>
                </a:solidFill>
                <a:latin typeface="Consolas" panose="020B0609020204030204" pitchFamily="49" charset="0"/>
              </a:rPr>
              <a:t>,</a:t>
            </a:r>
            <a:r>
              <a:rPr lang="en-IN" dirty="0" err="1">
                <a:solidFill>
                  <a:srgbClr val="0000FF"/>
                </a:solidFill>
                <a:latin typeface="Consolas" panose="020B0609020204030204" pitchFamily="49" charset="0"/>
              </a:rPr>
              <a:t>date</a:t>
            </a:r>
            <a:r>
              <a:rPr lang="en-IN" dirty="0">
                <a:solidFill>
                  <a:srgbClr val="808080"/>
                </a:solidFill>
                <a:latin typeface="Consolas" panose="020B0609020204030204" pitchFamily="49" charset="0"/>
              </a:rPr>
              <a:t>)</a:t>
            </a:r>
            <a:r>
              <a:rPr lang="en-IN" dirty="0">
                <a:solidFill>
                  <a:srgbClr val="FF0000"/>
                </a:solidFill>
                <a:latin typeface="Consolas" panose="020B0609020204030204" pitchFamily="49" charset="0"/>
              </a:rPr>
              <a:t>'</a:t>
            </a:r>
            <a:r>
              <a:rPr lang="en-IN" dirty="0" err="1">
                <a:solidFill>
                  <a:srgbClr val="FF0000"/>
                </a:solidFill>
                <a:latin typeface="Consolas" panose="020B0609020204030204" pitchFamily="49" charset="0"/>
              </a:rPr>
              <a:t>month_name</a:t>
            </a:r>
            <a:r>
              <a:rPr lang="en-IN" dirty="0">
                <a:solidFill>
                  <a:srgbClr val="FF0000"/>
                </a:solidFill>
                <a:latin typeface="Consolas" panose="020B0609020204030204" pitchFamily="49" charset="0"/>
              </a:rPr>
              <a:t>'</a:t>
            </a:r>
            <a:r>
              <a:rPr lang="en-IN" dirty="0">
                <a:solidFill>
                  <a:srgbClr val="808080"/>
                </a:solidFill>
                <a:latin typeface="Consolas" panose="020B0609020204030204" pitchFamily="49" charset="0"/>
              </a:rPr>
              <a:t>,</a:t>
            </a:r>
            <a:endParaRPr lang="en-IN" dirty="0">
              <a:solidFill>
                <a:srgbClr val="000000"/>
              </a:solidFill>
              <a:latin typeface="Consolas" panose="020B0609020204030204" pitchFamily="49" charset="0"/>
            </a:endParaRPr>
          </a:p>
          <a:p>
            <a:r>
              <a:rPr lang="en-IN" dirty="0" err="1">
                <a:solidFill>
                  <a:srgbClr val="FF00FF"/>
                </a:solidFill>
                <a:latin typeface="Consolas" panose="020B0609020204030204" pitchFamily="49" charset="0"/>
              </a:rPr>
              <a:t>avg</a:t>
            </a:r>
            <a:r>
              <a:rPr lang="en-IN" dirty="0">
                <a:solidFill>
                  <a:srgbClr val="808080"/>
                </a:solidFill>
                <a:latin typeface="Consolas" panose="020B0609020204030204" pitchFamily="49" charset="0"/>
              </a:rPr>
              <a:t>(</a:t>
            </a:r>
            <a:r>
              <a:rPr lang="en-IN" dirty="0">
                <a:solidFill>
                  <a:srgbClr val="000000"/>
                </a:solidFill>
                <a:latin typeface="Consolas" panose="020B0609020204030204" pitchFamily="49" charset="0"/>
              </a:rPr>
              <a:t>confirmed</a:t>
            </a:r>
            <a:r>
              <a:rPr lang="en-IN" dirty="0">
                <a:solidFill>
                  <a:srgbClr val="808080"/>
                </a:solidFill>
                <a:latin typeface="Consolas" panose="020B0609020204030204" pitchFamily="49" charset="0"/>
              </a:rPr>
              <a:t>)</a:t>
            </a:r>
            <a:r>
              <a:rPr lang="en-IN" dirty="0">
                <a:solidFill>
                  <a:srgbClr val="000000"/>
                </a:solidFill>
                <a:latin typeface="Consolas" panose="020B0609020204030204" pitchFamily="49" charset="0"/>
              </a:rPr>
              <a:t> </a:t>
            </a:r>
            <a:r>
              <a:rPr lang="en-IN" dirty="0">
                <a:solidFill>
                  <a:srgbClr val="FF0000"/>
                </a:solidFill>
                <a:latin typeface="Consolas" panose="020B0609020204030204" pitchFamily="49" charset="0"/>
              </a:rPr>
              <a:t>'</a:t>
            </a:r>
            <a:r>
              <a:rPr lang="en-IN" dirty="0" err="1">
                <a:solidFill>
                  <a:srgbClr val="FF0000"/>
                </a:solidFill>
                <a:latin typeface="Consolas" panose="020B0609020204030204" pitchFamily="49" charset="0"/>
              </a:rPr>
              <a:t>Average_confirmed</a:t>
            </a:r>
            <a:r>
              <a:rPr lang="en-IN" dirty="0">
                <a:solidFill>
                  <a:srgbClr val="FF0000"/>
                </a:solidFill>
                <a:latin typeface="Consolas" panose="020B0609020204030204" pitchFamily="49" charset="0"/>
              </a:rPr>
              <a:t> case'</a:t>
            </a:r>
            <a:r>
              <a:rPr lang="en-IN" dirty="0">
                <a:solidFill>
                  <a:srgbClr val="808080"/>
                </a:solidFill>
                <a:latin typeface="Consolas" panose="020B0609020204030204" pitchFamily="49" charset="0"/>
              </a:rPr>
              <a:t>,</a:t>
            </a:r>
            <a:endParaRPr lang="en-IN" dirty="0">
              <a:solidFill>
                <a:srgbClr val="000000"/>
              </a:solidFill>
              <a:latin typeface="Consolas" panose="020B0609020204030204" pitchFamily="49" charset="0"/>
            </a:endParaRPr>
          </a:p>
          <a:p>
            <a:r>
              <a:rPr lang="en-IN" dirty="0" err="1">
                <a:solidFill>
                  <a:srgbClr val="FF00FF"/>
                </a:solidFill>
                <a:latin typeface="Consolas" panose="020B0609020204030204" pitchFamily="49" charset="0"/>
              </a:rPr>
              <a:t>avg</a:t>
            </a:r>
            <a:r>
              <a:rPr lang="en-IN" dirty="0">
                <a:solidFill>
                  <a:srgbClr val="808080"/>
                </a:solidFill>
                <a:latin typeface="Consolas" panose="020B0609020204030204" pitchFamily="49" charset="0"/>
              </a:rPr>
              <a:t>(</a:t>
            </a:r>
            <a:r>
              <a:rPr lang="en-IN" dirty="0">
                <a:solidFill>
                  <a:srgbClr val="000000"/>
                </a:solidFill>
                <a:latin typeface="Consolas" panose="020B0609020204030204" pitchFamily="49" charset="0"/>
              </a:rPr>
              <a:t>Deaths</a:t>
            </a:r>
            <a:r>
              <a:rPr lang="en-IN" dirty="0">
                <a:solidFill>
                  <a:srgbClr val="808080"/>
                </a:solidFill>
                <a:latin typeface="Consolas" panose="020B0609020204030204" pitchFamily="49" charset="0"/>
              </a:rPr>
              <a:t>)</a:t>
            </a:r>
            <a:r>
              <a:rPr lang="en-IN" dirty="0">
                <a:solidFill>
                  <a:srgbClr val="000000"/>
                </a:solidFill>
                <a:latin typeface="Consolas" panose="020B0609020204030204" pitchFamily="49" charset="0"/>
              </a:rPr>
              <a:t> </a:t>
            </a:r>
            <a:r>
              <a:rPr lang="en-IN" dirty="0">
                <a:solidFill>
                  <a:srgbClr val="FF0000"/>
                </a:solidFill>
                <a:latin typeface="Consolas" panose="020B0609020204030204" pitchFamily="49" charset="0"/>
              </a:rPr>
              <a:t>'</a:t>
            </a:r>
            <a:r>
              <a:rPr lang="en-IN" dirty="0" err="1">
                <a:solidFill>
                  <a:srgbClr val="FF0000"/>
                </a:solidFill>
                <a:latin typeface="Consolas" panose="020B0609020204030204" pitchFamily="49" charset="0"/>
              </a:rPr>
              <a:t>Average_deaths</a:t>
            </a:r>
            <a:r>
              <a:rPr lang="en-IN" dirty="0">
                <a:solidFill>
                  <a:srgbClr val="FF0000"/>
                </a:solidFill>
                <a:latin typeface="Consolas" panose="020B0609020204030204" pitchFamily="49" charset="0"/>
              </a:rPr>
              <a:t> case'</a:t>
            </a:r>
            <a:r>
              <a:rPr lang="en-IN" dirty="0">
                <a:solidFill>
                  <a:srgbClr val="808080"/>
                </a:solidFill>
                <a:latin typeface="Consolas" panose="020B0609020204030204" pitchFamily="49" charset="0"/>
              </a:rPr>
              <a:t>,</a:t>
            </a:r>
            <a:endParaRPr lang="en-IN" dirty="0">
              <a:solidFill>
                <a:srgbClr val="000000"/>
              </a:solidFill>
              <a:latin typeface="Consolas" panose="020B0609020204030204" pitchFamily="49" charset="0"/>
            </a:endParaRPr>
          </a:p>
          <a:p>
            <a:r>
              <a:rPr lang="en-US" dirty="0" err="1">
                <a:solidFill>
                  <a:srgbClr val="FF00FF"/>
                </a:solidFill>
                <a:latin typeface="Consolas" panose="020B0609020204030204" pitchFamily="49" charset="0"/>
              </a:rPr>
              <a:t>avg</a:t>
            </a:r>
            <a:r>
              <a:rPr lang="en-US" dirty="0">
                <a:solidFill>
                  <a:srgbClr val="808080"/>
                </a:solidFill>
                <a:latin typeface="Consolas" panose="020B0609020204030204" pitchFamily="49" charset="0"/>
              </a:rPr>
              <a:t>(</a:t>
            </a:r>
            <a:r>
              <a:rPr lang="en-US" dirty="0">
                <a:solidFill>
                  <a:srgbClr val="000000"/>
                </a:solidFill>
                <a:latin typeface="Consolas" panose="020B0609020204030204" pitchFamily="49" charset="0"/>
              </a:rPr>
              <a:t>Recovered</a:t>
            </a:r>
            <a:r>
              <a:rPr lang="en-US" dirty="0">
                <a:solidFill>
                  <a:srgbClr val="808080"/>
                </a:solidFill>
                <a:latin typeface="Consolas" panose="020B0609020204030204" pitchFamily="49" charset="0"/>
              </a:rPr>
              <a:t>)</a:t>
            </a:r>
            <a:r>
              <a:rPr lang="en-US" dirty="0">
                <a:solidFill>
                  <a:srgbClr val="FF0000"/>
                </a:solidFill>
                <a:latin typeface="Consolas" panose="020B0609020204030204" pitchFamily="49" charset="0"/>
              </a:rPr>
              <a:t>'</a:t>
            </a:r>
            <a:r>
              <a:rPr lang="en-US" dirty="0" err="1">
                <a:solidFill>
                  <a:srgbClr val="FF0000"/>
                </a:solidFill>
                <a:latin typeface="Consolas" panose="020B0609020204030204" pitchFamily="49" charset="0"/>
              </a:rPr>
              <a:t>Average_Recovered</a:t>
            </a:r>
            <a:r>
              <a:rPr lang="en-US" dirty="0">
                <a:solidFill>
                  <a:srgbClr val="FF0000"/>
                </a:solidFill>
                <a:latin typeface="Consolas" panose="020B0609020204030204" pitchFamily="49" charset="0"/>
              </a:rPr>
              <a:t> case'</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from</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CoronaVirus</a:t>
            </a:r>
            <a:r>
              <a:rPr lang="en-US" dirty="0">
                <a:solidFill>
                  <a:srgbClr val="000000"/>
                </a:solidFill>
                <a:latin typeface="Consolas" panose="020B0609020204030204" pitchFamily="49" charset="0"/>
              </a:rPr>
              <a:t> ]</a:t>
            </a:r>
          </a:p>
          <a:p>
            <a:r>
              <a:rPr lang="en-US" dirty="0">
                <a:solidFill>
                  <a:srgbClr val="0000FF"/>
                </a:solidFill>
                <a:latin typeface="Consolas" panose="020B0609020204030204" pitchFamily="49" charset="0"/>
              </a:rPr>
              <a:t>group</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by</a:t>
            </a:r>
            <a:r>
              <a:rPr lang="en-US" dirty="0">
                <a:solidFill>
                  <a:srgbClr val="000000"/>
                </a:solidFill>
                <a:latin typeface="Consolas" panose="020B0609020204030204" pitchFamily="49" charset="0"/>
              </a:rPr>
              <a:t> </a:t>
            </a:r>
            <a:r>
              <a:rPr lang="en-US" dirty="0" err="1">
                <a:solidFill>
                  <a:srgbClr val="FF00FF"/>
                </a:solidFill>
                <a:latin typeface="Consolas" panose="020B0609020204030204" pitchFamily="49" charset="0"/>
              </a:rPr>
              <a:t>datepart</a:t>
            </a:r>
            <a:r>
              <a:rPr lang="en-US" dirty="0">
                <a:solidFill>
                  <a:srgbClr val="808080"/>
                </a:solidFill>
                <a:latin typeface="Consolas" panose="020B0609020204030204" pitchFamily="49" charset="0"/>
              </a:rPr>
              <a:t>(</a:t>
            </a:r>
            <a:r>
              <a:rPr lang="en-US" dirty="0" err="1">
                <a:solidFill>
                  <a:srgbClr val="FF00FF"/>
                </a:solidFill>
                <a:latin typeface="Consolas" panose="020B0609020204030204" pitchFamily="49" charset="0"/>
              </a:rPr>
              <a:t>year</a:t>
            </a:r>
            <a:r>
              <a:rPr lang="en-US" dirty="0" err="1">
                <a:solidFill>
                  <a:srgbClr val="808080"/>
                </a:solidFill>
                <a:latin typeface="Consolas" panose="020B0609020204030204" pitchFamily="49" charset="0"/>
              </a:rPr>
              <a:t>,</a:t>
            </a:r>
            <a:r>
              <a:rPr lang="en-US" dirty="0" err="1">
                <a:solidFill>
                  <a:srgbClr val="0000FF"/>
                </a:solidFill>
                <a:latin typeface="Consolas" panose="020B0609020204030204" pitchFamily="49" charset="0"/>
              </a:rPr>
              <a:t>date</a:t>
            </a:r>
            <a:r>
              <a:rPr lang="en-US" dirty="0">
                <a:solidFill>
                  <a:srgbClr val="808080"/>
                </a:solidFill>
                <a:latin typeface="Consolas" panose="020B0609020204030204" pitchFamily="49" charset="0"/>
              </a:rPr>
              <a:t>)</a:t>
            </a:r>
            <a:r>
              <a:rPr lang="en-US" dirty="0">
                <a:solidFill>
                  <a:srgbClr val="000000"/>
                </a:solidFill>
                <a:latin typeface="Consolas" panose="020B0609020204030204" pitchFamily="49" charset="0"/>
              </a:rPr>
              <a:t> </a:t>
            </a:r>
            <a:r>
              <a:rPr lang="en-US" dirty="0">
                <a:solidFill>
                  <a:srgbClr val="808080"/>
                </a:solidFill>
                <a:latin typeface="Consolas" panose="020B0609020204030204" pitchFamily="49" charset="0"/>
              </a:rPr>
              <a:t>,</a:t>
            </a:r>
            <a:r>
              <a:rPr lang="en-US" dirty="0">
                <a:solidFill>
                  <a:srgbClr val="000000"/>
                </a:solidFill>
                <a:latin typeface="Consolas" panose="020B0609020204030204" pitchFamily="49" charset="0"/>
              </a:rPr>
              <a:t> </a:t>
            </a:r>
            <a:r>
              <a:rPr lang="en-US" dirty="0" err="1">
                <a:solidFill>
                  <a:srgbClr val="FF00FF"/>
                </a:solidFill>
                <a:latin typeface="Consolas" panose="020B0609020204030204" pitchFamily="49" charset="0"/>
              </a:rPr>
              <a:t>datepart</a:t>
            </a:r>
            <a:r>
              <a:rPr lang="en-US" dirty="0">
                <a:solidFill>
                  <a:srgbClr val="808080"/>
                </a:solidFill>
                <a:latin typeface="Consolas" panose="020B0609020204030204" pitchFamily="49" charset="0"/>
              </a:rPr>
              <a:t>(</a:t>
            </a:r>
            <a:r>
              <a:rPr lang="en-US" dirty="0" err="1">
                <a:solidFill>
                  <a:srgbClr val="FF00FF"/>
                </a:solidFill>
                <a:latin typeface="Consolas" panose="020B0609020204030204" pitchFamily="49" charset="0"/>
              </a:rPr>
              <a:t>month</a:t>
            </a:r>
            <a:r>
              <a:rPr lang="en-US" dirty="0" err="1">
                <a:solidFill>
                  <a:srgbClr val="808080"/>
                </a:solidFill>
                <a:latin typeface="Consolas" panose="020B0609020204030204" pitchFamily="49" charset="0"/>
              </a:rPr>
              <a:t>,</a:t>
            </a:r>
            <a:r>
              <a:rPr lang="en-US" dirty="0" err="1">
                <a:solidFill>
                  <a:srgbClr val="0000FF"/>
                </a:solidFill>
                <a:latin typeface="Consolas" panose="020B0609020204030204" pitchFamily="49" charset="0"/>
              </a:rPr>
              <a:t>date</a:t>
            </a:r>
            <a:r>
              <a:rPr lang="en-US" dirty="0">
                <a:solidFill>
                  <a:srgbClr val="808080"/>
                </a:solidFill>
                <a:latin typeface="Consolas" panose="020B0609020204030204" pitchFamily="49" charset="0"/>
              </a:rPr>
              <a:t>),</a:t>
            </a:r>
            <a:r>
              <a:rPr lang="en-US" dirty="0">
                <a:solidFill>
                  <a:srgbClr val="000000"/>
                </a:solidFill>
                <a:latin typeface="Consolas" panose="020B0609020204030204" pitchFamily="49" charset="0"/>
              </a:rPr>
              <a:t> </a:t>
            </a:r>
            <a:r>
              <a:rPr lang="en-US" dirty="0">
                <a:solidFill>
                  <a:srgbClr val="FF00FF"/>
                </a:solidFill>
                <a:latin typeface="Consolas" panose="020B0609020204030204" pitchFamily="49" charset="0"/>
              </a:rPr>
              <a:t>DATENAME</a:t>
            </a:r>
            <a:r>
              <a:rPr lang="en-US" dirty="0">
                <a:solidFill>
                  <a:srgbClr val="808080"/>
                </a:solidFill>
                <a:latin typeface="Consolas" panose="020B0609020204030204" pitchFamily="49" charset="0"/>
              </a:rPr>
              <a:t>(</a:t>
            </a:r>
            <a:r>
              <a:rPr lang="en-US" dirty="0" err="1">
                <a:solidFill>
                  <a:srgbClr val="FF00FF"/>
                </a:solidFill>
                <a:latin typeface="Consolas" panose="020B0609020204030204" pitchFamily="49" charset="0"/>
              </a:rPr>
              <a:t>month</a:t>
            </a:r>
            <a:r>
              <a:rPr lang="en-US" dirty="0" err="1">
                <a:solidFill>
                  <a:srgbClr val="808080"/>
                </a:solidFill>
                <a:latin typeface="Consolas" panose="020B0609020204030204" pitchFamily="49" charset="0"/>
              </a:rPr>
              <a:t>,</a:t>
            </a:r>
            <a:r>
              <a:rPr lang="en-US" dirty="0" err="1">
                <a:solidFill>
                  <a:srgbClr val="0000FF"/>
                </a:solidFill>
                <a:latin typeface="Consolas" panose="020B0609020204030204" pitchFamily="49" charset="0"/>
              </a:rPr>
              <a:t>date</a:t>
            </a:r>
            <a:r>
              <a:rPr lang="en-US" dirty="0">
                <a:solidFill>
                  <a:srgbClr val="808080"/>
                </a:solidFill>
                <a:latin typeface="Consolas" panose="020B0609020204030204" pitchFamily="49" charset="0"/>
              </a:rPr>
              <a:t>)</a:t>
            </a:r>
            <a:endParaRPr lang="en-US" dirty="0">
              <a:solidFill>
                <a:srgbClr val="000000"/>
              </a:solidFill>
              <a:latin typeface="Consolas" panose="020B0609020204030204" pitchFamily="49" charset="0"/>
            </a:endParaRPr>
          </a:p>
          <a:p>
            <a:r>
              <a:rPr lang="en-IN" dirty="0">
                <a:solidFill>
                  <a:srgbClr val="0000FF"/>
                </a:solidFill>
                <a:latin typeface="Consolas" panose="020B0609020204030204" pitchFamily="49" charset="0"/>
              </a:rPr>
              <a:t>order</a:t>
            </a:r>
            <a:r>
              <a:rPr lang="en-IN" dirty="0">
                <a:solidFill>
                  <a:srgbClr val="000000"/>
                </a:solidFill>
                <a:latin typeface="Consolas" panose="020B0609020204030204" pitchFamily="49" charset="0"/>
              </a:rPr>
              <a:t> </a:t>
            </a:r>
            <a:r>
              <a:rPr lang="en-IN" dirty="0">
                <a:solidFill>
                  <a:srgbClr val="0000FF"/>
                </a:solidFill>
                <a:latin typeface="Consolas" panose="020B0609020204030204" pitchFamily="49" charset="0"/>
              </a:rPr>
              <a:t>by</a:t>
            </a:r>
            <a:r>
              <a:rPr lang="en-IN" dirty="0">
                <a:solidFill>
                  <a:srgbClr val="000000"/>
                </a:solidFill>
                <a:latin typeface="Consolas" panose="020B0609020204030204" pitchFamily="49" charset="0"/>
              </a:rPr>
              <a:t> </a:t>
            </a:r>
            <a:r>
              <a:rPr lang="en-IN" dirty="0">
                <a:solidFill>
                  <a:srgbClr val="FF00FF"/>
                </a:solidFill>
                <a:latin typeface="Consolas" panose="020B0609020204030204" pitchFamily="49" charset="0"/>
              </a:rPr>
              <a:t>year</a:t>
            </a:r>
            <a:r>
              <a:rPr lang="en-IN" dirty="0">
                <a:solidFill>
                  <a:srgbClr val="000000"/>
                </a:solidFill>
                <a:latin typeface="Consolas" panose="020B0609020204030204" pitchFamily="49" charset="0"/>
              </a:rPr>
              <a:t> </a:t>
            </a:r>
            <a:r>
              <a:rPr lang="en-IN" dirty="0">
                <a:solidFill>
                  <a:srgbClr val="808080"/>
                </a:solidFill>
                <a:latin typeface="Consolas" panose="020B0609020204030204" pitchFamily="49" charset="0"/>
              </a:rPr>
              <a:t>,</a:t>
            </a:r>
            <a:r>
              <a:rPr lang="en-IN" dirty="0" err="1">
                <a:solidFill>
                  <a:srgbClr val="000000"/>
                </a:solidFill>
                <a:latin typeface="Consolas" panose="020B0609020204030204" pitchFamily="49" charset="0"/>
              </a:rPr>
              <a:t>month_count</a:t>
            </a:r>
            <a:endParaRPr lang="en-IN" dirty="0"/>
          </a:p>
        </p:txBody>
      </p:sp>
      <p:pic>
        <p:nvPicPr>
          <p:cNvPr id="24" name="Picture 23"/>
          <p:cNvPicPr>
            <a:picLocks noChangeAspect="1"/>
          </p:cNvPicPr>
          <p:nvPr/>
        </p:nvPicPr>
        <p:blipFill>
          <a:blip r:embed="rId7"/>
          <a:stretch>
            <a:fillRect/>
          </a:stretch>
        </p:blipFill>
        <p:spPr>
          <a:xfrm>
            <a:off x="0" y="4664605"/>
            <a:ext cx="10058400" cy="5121675"/>
          </a:xfrm>
          <a:prstGeom prst="rect">
            <a:avLst/>
          </a:prstGeom>
        </p:spPr>
      </p:pic>
      <p:sp>
        <p:nvSpPr>
          <p:cNvPr id="25" name="Rectangle 24"/>
          <p:cNvSpPr/>
          <p:nvPr/>
        </p:nvSpPr>
        <p:spPr>
          <a:xfrm>
            <a:off x="0" y="495300"/>
            <a:ext cx="11162030" cy="646331"/>
          </a:xfrm>
          <a:prstGeom prst="rect">
            <a:avLst/>
          </a:prstGeom>
        </p:spPr>
        <p:txBody>
          <a:bodyPr wrap="none">
            <a:spAutoFit/>
          </a:bodyPr>
          <a:lstStyle/>
          <a:p>
            <a:r>
              <a:rPr lang="en-US" sz="3600" dirty="0">
                <a:solidFill>
                  <a:srgbClr val="008000"/>
                </a:solidFill>
                <a:latin typeface="Times New Roman" panose="02020603050405020304" pitchFamily="18" charset="0"/>
                <a:cs typeface="Times New Roman" panose="02020603050405020304" pitchFamily="18" charset="0"/>
              </a:rPr>
              <a:t>Q6. Find monthly average for confirmed, deaths, recovered</a:t>
            </a:r>
            <a:endParaRPr lang="en-IN" sz="36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3" name="Freeform 3"/>
          <p:cNvSpPr/>
          <p:nvPr/>
        </p:nvSpPr>
        <p:spPr>
          <a:xfrm>
            <a:off x="16125294" y="2998167"/>
            <a:ext cx="1644847" cy="1815004"/>
          </a:xfrm>
          <a:custGeom>
            <a:avLst/>
            <a:gdLst/>
            <a:ahLst/>
            <a:cxnLst/>
            <a:rect l="l" t="t" r="r" b="b"/>
            <a:pathLst>
              <a:path w="1644847" h="1815004">
                <a:moveTo>
                  <a:pt x="0" y="0"/>
                </a:moveTo>
                <a:lnTo>
                  <a:pt x="1644847" y="0"/>
                </a:lnTo>
                <a:lnTo>
                  <a:pt x="1644847" y="1815004"/>
                </a:lnTo>
                <a:lnTo>
                  <a:pt x="0" y="1815004"/>
                </a:lnTo>
                <a:lnTo>
                  <a:pt x="0" y="0"/>
                </a:lnTo>
                <a:close/>
              </a:path>
            </a:pathLst>
          </a:custGeom>
          <a:blipFill>
            <a:blip r:embed="rId2"/>
            <a:stretch>
              <a:fillRect/>
            </a:stretch>
          </a:blipFill>
        </p:spPr>
      </p:sp>
      <p:sp>
        <p:nvSpPr>
          <p:cNvPr id="5" name="Freeform 5"/>
          <p:cNvSpPr/>
          <p:nvPr/>
        </p:nvSpPr>
        <p:spPr>
          <a:xfrm>
            <a:off x="13963771" y="5277129"/>
            <a:ext cx="1578574" cy="1668656"/>
          </a:xfrm>
          <a:custGeom>
            <a:avLst/>
            <a:gdLst/>
            <a:ahLst/>
            <a:cxnLst/>
            <a:rect l="l" t="t" r="r" b="b"/>
            <a:pathLst>
              <a:path w="1578574" h="1668656">
                <a:moveTo>
                  <a:pt x="0" y="0"/>
                </a:moveTo>
                <a:lnTo>
                  <a:pt x="1578575" y="0"/>
                </a:lnTo>
                <a:lnTo>
                  <a:pt x="1578575" y="1668656"/>
                </a:lnTo>
                <a:lnTo>
                  <a:pt x="0" y="1668656"/>
                </a:lnTo>
                <a:lnTo>
                  <a:pt x="0" y="0"/>
                </a:lnTo>
                <a:close/>
              </a:path>
            </a:pathLst>
          </a:custGeom>
          <a:blipFill>
            <a:blip r:embed="rId3"/>
            <a:stretch>
              <a:fillRect/>
            </a:stretch>
          </a:blipFill>
        </p:spPr>
      </p:sp>
      <p:sp>
        <p:nvSpPr>
          <p:cNvPr id="6" name="Freeform 6"/>
          <p:cNvSpPr/>
          <p:nvPr/>
        </p:nvSpPr>
        <p:spPr>
          <a:xfrm>
            <a:off x="9351830" y="5313395"/>
            <a:ext cx="1914933" cy="1243119"/>
          </a:xfrm>
          <a:custGeom>
            <a:avLst/>
            <a:gdLst/>
            <a:ahLst/>
            <a:cxnLst/>
            <a:rect l="l" t="t" r="r" b="b"/>
            <a:pathLst>
              <a:path w="1914933" h="1243119">
                <a:moveTo>
                  <a:pt x="0" y="0"/>
                </a:moveTo>
                <a:lnTo>
                  <a:pt x="1914933" y="0"/>
                </a:lnTo>
                <a:lnTo>
                  <a:pt x="1914933" y="1243119"/>
                </a:lnTo>
                <a:lnTo>
                  <a:pt x="0" y="1243119"/>
                </a:lnTo>
                <a:lnTo>
                  <a:pt x="0" y="0"/>
                </a:lnTo>
                <a:close/>
              </a:path>
            </a:pathLst>
          </a:custGeom>
          <a:blipFill>
            <a:blip r:embed="rId4"/>
            <a:stretch>
              <a:fillRect/>
            </a:stretch>
          </a:blipFill>
        </p:spPr>
      </p:sp>
      <p:sp>
        <p:nvSpPr>
          <p:cNvPr id="7" name="Freeform 7"/>
          <p:cNvSpPr/>
          <p:nvPr/>
        </p:nvSpPr>
        <p:spPr>
          <a:xfrm>
            <a:off x="11266763" y="3701080"/>
            <a:ext cx="2429458" cy="804758"/>
          </a:xfrm>
          <a:custGeom>
            <a:avLst/>
            <a:gdLst/>
            <a:ahLst/>
            <a:cxnLst/>
            <a:rect l="l" t="t" r="r" b="b"/>
            <a:pathLst>
              <a:path w="2429458" h="804758">
                <a:moveTo>
                  <a:pt x="0" y="0"/>
                </a:moveTo>
                <a:lnTo>
                  <a:pt x="2429458" y="0"/>
                </a:lnTo>
                <a:lnTo>
                  <a:pt x="2429458" y="804758"/>
                </a:lnTo>
                <a:lnTo>
                  <a:pt x="0" y="804758"/>
                </a:lnTo>
                <a:lnTo>
                  <a:pt x="0" y="0"/>
                </a:lnTo>
                <a:close/>
              </a:path>
            </a:pathLst>
          </a:custGeom>
          <a:blipFill>
            <a:blip r:embed="rId5"/>
            <a:stretch>
              <a:fillRect/>
            </a:stretch>
          </a:blipFill>
        </p:spPr>
      </p:sp>
      <p:sp>
        <p:nvSpPr>
          <p:cNvPr id="8" name="Freeform 8"/>
          <p:cNvSpPr/>
          <p:nvPr/>
        </p:nvSpPr>
        <p:spPr>
          <a:xfrm>
            <a:off x="15709338" y="6584415"/>
            <a:ext cx="2075146" cy="1691244"/>
          </a:xfrm>
          <a:custGeom>
            <a:avLst/>
            <a:gdLst/>
            <a:ahLst/>
            <a:cxnLst/>
            <a:rect l="l" t="t" r="r" b="b"/>
            <a:pathLst>
              <a:path w="2075146" h="1691244">
                <a:moveTo>
                  <a:pt x="0" y="0"/>
                </a:moveTo>
                <a:lnTo>
                  <a:pt x="2075147" y="0"/>
                </a:lnTo>
                <a:lnTo>
                  <a:pt x="2075147" y="1691244"/>
                </a:lnTo>
                <a:lnTo>
                  <a:pt x="0" y="1691244"/>
                </a:lnTo>
                <a:lnTo>
                  <a:pt x="0" y="0"/>
                </a:lnTo>
                <a:close/>
              </a:path>
            </a:pathLst>
          </a:custGeom>
          <a:blipFill>
            <a:blip r:embed="rId6"/>
            <a:stretch>
              <a:fillRect/>
            </a:stretch>
          </a:blipFill>
        </p:spPr>
      </p:sp>
      <p:sp>
        <p:nvSpPr>
          <p:cNvPr id="11" name="Freeform 11"/>
          <p:cNvSpPr/>
          <p:nvPr/>
        </p:nvSpPr>
        <p:spPr>
          <a:xfrm>
            <a:off x="11942812" y="4955109"/>
            <a:ext cx="1476559" cy="1629306"/>
          </a:xfrm>
          <a:custGeom>
            <a:avLst/>
            <a:gdLst/>
            <a:ahLst/>
            <a:cxnLst/>
            <a:rect l="l" t="t" r="r" b="b"/>
            <a:pathLst>
              <a:path w="1476559" h="1629306">
                <a:moveTo>
                  <a:pt x="0" y="0"/>
                </a:moveTo>
                <a:lnTo>
                  <a:pt x="1476559" y="0"/>
                </a:lnTo>
                <a:lnTo>
                  <a:pt x="1476559" y="1629306"/>
                </a:lnTo>
                <a:lnTo>
                  <a:pt x="0" y="1629306"/>
                </a:lnTo>
                <a:lnTo>
                  <a:pt x="0" y="0"/>
                </a:lnTo>
                <a:close/>
              </a:path>
            </a:pathLst>
          </a:custGeom>
          <a:blipFill>
            <a:blip r:embed="rId7"/>
            <a:stretch>
              <a:fillRect/>
            </a:stretch>
          </a:blipFill>
        </p:spPr>
      </p:sp>
      <p:sp>
        <p:nvSpPr>
          <p:cNvPr id="12" name="Freeform 12"/>
          <p:cNvSpPr/>
          <p:nvPr/>
        </p:nvSpPr>
        <p:spPr>
          <a:xfrm rot="519953">
            <a:off x="14187689" y="3340473"/>
            <a:ext cx="1711330" cy="1735189"/>
          </a:xfrm>
          <a:custGeom>
            <a:avLst/>
            <a:gdLst/>
            <a:ahLst/>
            <a:cxnLst/>
            <a:rect l="l" t="t" r="r" b="b"/>
            <a:pathLst>
              <a:path w="1711330" h="1735189">
                <a:moveTo>
                  <a:pt x="0" y="0"/>
                </a:moveTo>
                <a:lnTo>
                  <a:pt x="1711329" y="0"/>
                </a:lnTo>
                <a:lnTo>
                  <a:pt x="1711329" y="1735189"/>
                </a:lnTo>
                <a:lnTo>
                  <a:pt x="0" y="1735189"/>
                </a:lnTo>
                <a:lnTo>
                  <a:pt x="0" y="0"/>
                </a:lnTo>
                <a:close/>
              </a:path>
            </a:pathLst>
          </a:custGeom>
          <a:blipFill>
            <a:blip r:embed="rId8"/>
            <a:stretch>
              <a:fillRect/>
            </a:stretch>
          </a:blipFill>
        </p:spPr>
      </p:sp>
      <p:sp>
        <p:nvSpPr>
          <p:cNvPr id="14" name="Freeform 14"/>
          <p:cNvSpPr/>
          <p:nvPr/>
        </p:nvSpPr>
        <p:spPr>
          <a:xfrm>
            <a:off x="9351830" y="6731105"/>
            <a:ext cx="2321974" cy="2214583"/>
          </a:xfrm>
          <a:custGeom>
            <a:avLst/>
            <a:gdLst/>
            <a:ahLst/>
            <a:cxnLst/>
            <a:rect l="l" t="t" r="r" b="b"/>
            <a:pathLst>
              <a:path w="2321974" h="2214583">
                <a:moveTo>
                  <a:pt x="0" y="0"/>
                </a:moveTo>
                <a:lnTo>
                  <a:pt x="2321974" y="0"/>
                </a:lnTo>
                <a:lnTo>
                  <a:pt x="2321974" y="2214582"/>
                </a:lnTo>
                <a:lnTo>
                  <a:pt x="0" y="2214582"/>
                </a:lnTo>
                <a:lnTo>
                  <a:pt x="0" y="0"/>
                </a:lnTo>
                <a:close/>
              </a:path>
            </a:pathLst>
          </a:custGeom>
          <a:blipFill>
            <a:blip r:embed="rId9"/>
            <a:stretch>
              <a:fillRect/>
            </a:stretch>
          </a:blipFill>
        </p:spPr>
      </p:sp>
      <p:sp>
        <p:nvSpPr>
          <p:cNvPr id="15" name="Freeform 15"/>
          <p:cNvSpPr/>
          <p:nvPr/>
        </p:nvSpPr>
        <p:spPr>
          <a:xfrm>
            <a:off x="12475535" y="7085053"/>
            <a:ext cx="411114" cy="1636275"/>
          </a:xfrm>
          <a:custGeom>
            <a:avLst/>
            <a:gdLst/>
            <a:ahLst/>
            <a:cxnLst/>
            <a:rect l="l" t="t" r="r" b="b"/>
            <a:pathLst>
              <a:path w="411114" h="1636275">
                <a:moveTo>
                  <a:pt x="0" y="0"/>
                </a:moveTo>
                <a:lnTo>
                  <a:pt x="411114" y="0"/>
                </a:lnTo>
                <a:lnTo>
                  <a:pt x="411114" y="1636275"/>
                </a:lnTo>
                <a:lnTo>
                  <a:pt x="0" y="1636275"/>
                </a:lnTo>
                <a:lnTo>
                  <a:pt x="0" y="0"/>
                </a:lnTo>
                <a:close/>
              </a:path>
            </a:pathLst>
          </a:custGeom>
          <a:blipFill>
            <a:blip r:embed="rId10"/>
            <a:stretch>
              <a:fillRect/>
            </a:stretch>
          </a:blipFill>
        </p:spPr>
      </p:sp>
      <p:sp>
        <p:nvSpPr>
          <p:cNvPr id="16" name="Freeform 16"/>
          <p:cNvSpPr/>
          <p:nvPr/>
        </p:nvSpPr>
        <p:spPr>
          <a:xfrm>
            <a:off x="9732749" y="3686815"/>
            <a:ext cx="2106905" cy="1126356"/>
          </a:xfrm>
          <a:custGeom>
            <a:avLst/>
            <a:gdLst/>
            <a:ahLst/>
            <a:cxnLst/>
            <a:rect l="l" t="t" r="r" b="b"/>
            <a:pathLst>
              <a:path w="2106905" h="1126356">
                <a:moveTo>
                  <a:pt x="0" y="0"/>
                </a:moveTo>
                <a:lnTo>
                  <a:pt x="2106905" y="0"/>
                </a:lnTo>
                <a:lnTo>
                  <a:pt x="2106905" y="1126356"/>
                </a:lnTo>
                <a:lnTo>
                  <a:pt x="0" y="1126356"/>
                </a:lnTo>
                <a:lnTo>
                  <a:pt x="0" y="0"/>
                </a:lnTo>
                <a:close/>
              </a:path>
            </a:pathLst>
          </a:custGeom>
          <a:blipFill>
            <a:blip r:embed="rId11"/>
            <a:stretch>
              <a:fillRect/>
            </a:stretch>
          </a:blipFill>
        </p:spPr>
      </p:sp>
      <p:sp>
        <p:nvSpPr>
          <p:cNvPr id="17" name="Freeform 17"/>
          <p:cNvSpPr/>
          <p:nvPr/>
        </p:nvSpPr>
        <p:spPr>
          <a:xfrm>
            <a:off x="4673522" y="7293726"/>
            <a:ext cx="1751658" cy="1427601"/>
          </a:xfrm>
          <a:custGeom>
            <a:avLst/>
            <a:gdLst/>
            <a:ahLst/>
            <a:cxnLst/>
            <a:rect l="l" t="t" r="r" b="b"/>
            <a:pathLst>
              <a:path w="1751658" h="1427601">
                <a:moveTo>
                  <a:pt x="0" y="0"/>
                </a:moveTo>
                <a:lnTo>
                  <a:pt x="1751658" y="0"/>
                </a:lnTo>
                <a:lnTo>
                  <a:pt x="1751658" y="1427602"/>
                </a:lnTo>
                <a:lnTo>
                  <a:pt x="0" y="1427602"/>
                </a:lnTo>
                <a:lnTo>
                  <a:pt x="0" y="0"/>
                </a:lnTo>
                <a:close/>
              </a:path>
            </a:pathLst>
          </a:custGeom>
          <a:blipFill>
            <a:blip r:embed="rId12"/>
            <a:stretch>
              <a:fillRect/>
            </a:stretch>
          </a:blipFill>
        </p:spPr>
      </p:sp>
      <p:sp>
        <p:nvSpPr>
          <p:cNvPr id="18" name="Freeform 18"/>
          <p:cNvSpPr/>
          <p:nvPr/>
        </p:nvSpPr>
        <p:spPr>
          <a:xfrm>
            <a:off x="14493829" y="7176788"/>
            <a:ext cx="518459" cy="1452805"/>
          </a:xfrm>
          <a:custGeom>
            <a:avLst/>
            <a:gdLst/>
            <a:ahLst/>
            <a:cxnLst/>
            <a:rect l="l" t="t" r="r" b="b"/>
            <a:pathLst>
              <a:path w="518459" h="1452805">
                <a:moveTo>
                  <a:pt x="0" y="0"/>
                </a:moveTo>
                <a:lnTo>
                  <a:pt x="518459" y="0"/>
                </a:lnTo>
                <a:lnTo>
                  <a:pt x="518459" y="1452805"/>
                </a:lnTo>
                <a:lnTo>
                  <a:pt x="0" y="1452805"/>
                </a:lnTo>
                <a:lnTo>
                  <a:pt x="0" y="0"/>
                </a:lnTo>
                <a:close/>
              </a:path>
            </a:pathLst>
          </a:custGeom>
          <a:blipFill>
            <a:blip r:embed="rId13"/>
            <a:stretch>
              <a:fillRect/>
            </a:stretch>
          </a:blipFill>
        </p:spPr>
      </p:sp>
      <p:sp>
        <p:nvSpPr>
          <p:cNvPr id="19" name="Freeform 19"/>
          <p:cNvSpPr/>
          <p:nvPr/>
        </p:nvSpPr>
        <p:spPr>
          <a:xfrm>
            <a:off x="13443732" y="7293726"/>
            <a:ext cx="520040" cy="1419904"/>
          </a:xfrm>
          <a:custGeom>
            <a:avLst/>
            <a:gdLst/>
            <a:ahLst/>
            <a:cxnLst/>
            <a:rect l="l" t="t" r="r" b="b"/>
            <a:pathLst>
              <a:path w="520040" h="1419904">
                <a:moveTo>
                  <a:pt x="0" y="0"/>
                </a:moveTo>
                <a:lnTo>
                  <a:pt x="520039" y="0"/>
                </a:lnTo>
                <a:lnTo>
                  <a:pt x="520039" y="1419904"/>
                </a:lnTo>
                <a:lnTo>
                  <a:pt x="0" y="1419904"/>
                </a:lnTo>
                <a:lnTo>
                  <a:pt x="0" y="0"/>
                </a:lnTo>
                <a:close/>
              </a:path>
            </a:pathLst>
          </a:custGeom>
          <a:blipFill>
            <a:blip r:embed="rId14"/>
            <a:stretch>
              <a:fillRect/>
            </a:stretch>
          </a:blipFill>
        </p:spPr>
      </p:sp>
      <p:sp>
        <p:nvSpPr>
          <p:cNvPr id="21" name="TextBox 21"/>
          <p:cNvSpPr txBox="1"/>
          <p:nvPr/>
        </p:nvSpPr>
        <p:spPr>
          <a:xfrm>
            <a:off x="304800" y="183364"/>
            <a:ext cx="18685442" cy="1667123"/>
          </a:xfrm>
          <a:prstGeom prst="rect">
            <a:avLst/>
          </a:prstGeom>
        </p:spPr>
        <p:txBody>
          <a:bodyPr wrap="square" lIns="0" tIns="0" rIns="0" bIns="0" rtlCol="0" anchor="t">
            <a:spAutoFit/>
          </a:bodyPr>
          <a:lstStyle/>
          <a:p>
            <a:pPr>
              <a:lnSpc>
                <a:spcPts val="6479"/>
              </a:lnSpc>
            </a:pPr>
            <a:r>
              <a:rPr lang="en-US" sz="4800" dirty="0"/>
              <a:t>Q7. Find most frequent value for confirmed, deaths, recovered each </a:t>
            </a:r>
            <a:endParaRPr lang="en-US" sz="4800" dirty="0" smtClean="0"/>
          </a:p>
          <a:p>
            <a:pPr>
              <a:lnSpc>
                <a:spcPts val="6479"/>
              </a:lnSpc>
            </a:pPr>
            <a:r>
              <a:rPr lang="en-US" sz="4800" dirty="0" smtClean="0"/>
              <a:t>month</a:t>
            </a:r>
            <a:endParaRPr lang="en-US" sz="4628" dirty="0">
              <a:solidFill>
                <a:srgbClr val="5062C6"/>
              </a:solidFill>
              <a:latin typeface="Open Sans Bold"/>
            </a:endParaRPr>
          </a:p>
        </p:txBody>
      </p:sp>
      <p:sp>
        <p:nvSpPr>
          <p:cNvPr id="22" name="Rectangle 21"/>
          <p:cNvSpPr/>
          <p:nvPr/>
        </p:nvSpPr>
        <p:spPr>
          <a:xfrm>
            <a:off x="252421" y="1596782"/>
            <a:ext cx="9144000" cy="7417415"/>
          </a:xfrm>
          <a:prstGeom prst="rect">
            <a:avLst/>
          </a:prstGeom>
        </p:spPr>
        <p:txBody>
          <a:bodyPr>
            <a:spAutoFit/>
          </a:bodyPr>
          <a:lstStyle/>
          <a:p>
            <a:r>
              <a:rPr lang="en-IN" sz="2800" dirty="0">
                <a:solidFill>
                  <a:srgbClr val="0000FF"/>
                </a:solidFill>
                <a:latin typeface="Consolas" panose="020B0609020204030204" pitchFamily="49" charset="0"/>
              </a:rPr>
              <a:t>with</a:t>
            </a:r>
            <a:r>
              <a:rPr lang="en-IN" sz="2800" dirty="0">
                <a:solidFill>
                  <a:srgbClr val="000000"/>
                </a:solidFill>
                <a:latin typeface="Consolas" panose="020B0609020204030204" pitchFamily="49" charset="0"/>
              </a:rPr>
              <a:t> </a:t>
            </a:r>
            <a:r>
              <a:rPr lang="en-IN" sz="2800" dirty="0" err="1">
                <a:solidFill>
                  <a:srgbClr val="000000"/>
                </a:solidFill>
                <a:latin typeface="Consolas" panose="020B0609020204030204" pitchFamily="49" charset="0"/>
              </a:rPr>
              <a:t>cte</a:t>
            </a:r>
            <a:r>
              <a:rPr lang="en-IN" sz="2800" dirty="0">
                <a:solidFill>
                  <a:srgbClr val="000000"/>
                </a:solidFill>
                <a:latin typeface="Consolas" panose="020B0609020204030204" pitchFamily="49" charset="0"/>
              </a:rPr>
              <a:t> </a:t>
            </a:r>
            <a:r>
              <a:rPr lang="en-IN" sz="2800" dirty="0">
                <a:solidFill>
                  <a:srgbClr val="0000FF"/>
                </a:solidFill>
                <a:latin typeface="Consolas" panose="020B0609020204030204" pitchFamily="49" charset="0"/>
              </a:rPr>
              <a:t>as </a:t>
            </a:r>
            <a:r>
              <a:rPr lang="en-IN" sz="2800" dirty="0">
                <a:solidFill>
                  <a:srgbClr val="808080"/>
                </a:solidFill>
                <a:latin typeface="Consolas" panose="020B0609020204030204" pitchFamily="49" charset="0"/>
              </a:rPr>
              <a:t>(</a:t>
            </a:r>
            <a:r>
              <a:rPr lang="en-IN" sz="2800" dirty="0">
                <a:solidFill>
                  <a:srgbClr val="0000FF"/>
                </a:solidFill>
                <a:latin typeface="Consolas" panose="020B0609020204030204" pitchFamily="49" charset="0"/>
              </a:rPr>
              <a:t>select</a:t>
            </a:r>
            <a:endParaRPr lang="en-IN" sz="2800" dirty="0">
              <a:solidFill>
                <a:srgbClr val="000000"/>
              </a:solidFill>
              <a:latin typeface="Consolas" panose="020B0609020204030204" pitchFamily="49" charset="0"/>
            </a:endParaRPr>
          </a:p>
          <a:p>
            <a:r>
              <a:rPr lang="en-IN" sz="2800" dirty="0" err="1">
                <a:solidFill>
                  <a:srgbClr val="FF00FF"/>
                </a:solidFill>
                <a:latin typeface="Consolas" panose="020B0609020204030204" pitchFamily="49" charset="0"/>
              </a:rPr>
              <a:t>datepart</a:t>
            </a:r>
            <a:r>
              <a:rPr lang="en-IN" sz="2800" dirty="0">
                <a:solidFill>
                  <a:srgbClr val="808080"/>
                </a:solidFill>
                <a:latin typeface="Consolas" panose="020B0609020204030204" pitchFamily="49" charset="0"/>
              </a:rPr>
              <a:t>(</a:t>
            </a:r>
            <a:r>
              <a:rPr lang="en-IN" sz="2800" dirty="0" err="1">
                <a:solidFill>
                  <a:srgbClr val="FF00FF"/>
                </a:solidFill>
                <a:latin typeface="Consolas" panose="020B0609020204030204" pitchFamily="49" charset="0"/>
              </a:rPr>
              <a:t>month</a:t>
            </a:r>
            <a:r>
              <a:rPr lang="en-IN" sz="2800" dirty="0" err="1">
                <a:solidFill>
                  <a:srgbClr val="808080"/>
                </a:solidFill>
                <a:latin typeface="Consolas" panose="020B0609020204030204" pitchFamily="49" charset="0"/>
              </a:rPr>
              <a:t>,</a:t>
            </a:r>
            <a:r>
              <a:rPr lang="en-IN" sz="2800" dirty="0" err="1">
                <a:solidFill>
                  <a:srgbClr val="0000FF"/>
                </a:solidFill>
                <a:latin typeface="Consolas" panose="020B0609020204030204" pitchFamily="49" charset="0"/>
              </a:rPr>
              <a:t>date</a:t>
            </a:r>
            <a:r>
              <a:rPr lang="en-IN" sz="2800" dirty="0">
                <a:solidFill>
                  <a:srgbClr val="808080"/>
                </a:solidFill>
                <a:latin typeface="Consolas" panose="020B0609020204030204" pitchFamily="49" charset="0"/>
              </a:rPr>
              <a:t>)</a:t>
            </a:r>
            <a:r>
              <a:rPr lang="en-IN" sz="2800" dirty="0">
                <a:solidFill>
                  <a:srgbClr val="FF0000"/>
                </a:solidFill>
                <a:latin typeface="Consolas" panose="020B0609020204030204" pitchFamily="49" charset="0"/>
              </a:rPr>
              <a:t>'</a:t>
            </a:r>
            <a:r>
              <a:rPr lang="en-IN" sz="2800" dirty="0" err="1">
                <a:solidFill>
                  <a:srgbClr val="FF0000"/>
                </a:solidFill>
                <a:latin typeface="Consolas" panose="020B0609020204030204" pitchFamily="49" charset="0"/>
              </a:rPr>
              <a:t>month_count</a:t>
            </a:r>
            <a:r>
              <a:rPr lang="en-IN" sz="2800" dirty="0">
                <a:solidFill>
                  <a:srgbClr val="FF0000"/>
                </a:solidFill>
                <a:latin typeface="Consolas" panose="020B0609020204030204" pitchFamily="49" charset="0"/>
              </a:rPr>
              <a:t>'</a:t>
            </a:r>
            <a:r>
              <a:rPr lang="en-IN" sz="2800" dirty="0">
                <a:solidFill>
                  <a:srgbClr val="808080"/>
                </a:solidFill>
                <a:latin typeface="Consolas" panose="020B0609020204030204" pitchFamily="49" charset="0"/>
              </a:rPr>
              <a:t>,</a:t>
            </a:r>
            <a:r>
              <a:rPr lang="en-IN" sz="2800" dirty="0">
                <a:solidFill>
                  <a:srgbClr val="000000"/>
                </a:solidFill>
                <a:latin typeface="Consolas" panose="020B0609020204030204" pitchFamily="49" charset="0"/>
              </a:rPr>
              <a:t> </a:t>
            </a:r>
            <a:r>
              <a:rPr lang="en-IN" sz="2800" dirty="0">
                <a:solidFill>
                  <a:srgbClr val="FF00FF"/>
                </a:solidFill>
                <a:latin typeface="Consolas" panose="020B0609020204030204" pitchFamily="49" charset="0"/>
              </a:rPr>
              <a:t>DATENAME</a:t>
            </a:r>
            <a:r>
              <a:rPr lang="en-IN" sz="2800" dirty="0">
                <a:solidFill>
                  <a:srgbClr val="808080"/>
                </a:solidFill>
                <a:latin typeface="Consolas" panose="020B0609020204030204" pitchFamily="49" charset="0"/>
              </a:rPr>
              <a:t>(</a:t>
            </a:r>
            <a:r>
              <a:rPr lang="en-IN" sz="2800" dirty="0" err="1">
                <a:solidFill>
                  <a:srgbClr val="FF00FF"/>
                </a:solidFill>
                <a:latin typeface="Consolas" panose="020B0609020204030204" pitchFamily="49" charset="0"/>
              </a:rPr>
              <a:t>month</a:t>
            </a:r>
            <a:r>
              <a:rPr lang="en-IN" sz="2800" dirty="0" err="1">
                <a:solidFill>
                  <a:srgbClr val="808080"/>
                </a:solidFill>
                <a:latin typeface="Consolas" panose="020B0609020204030204" pitchFamily="49" charset="0"/>
              </a:rPr>
              <a:t>,</a:t>
            </a:r>
            <a:r>
              <a:rPr lang="en-IN" sz="2800" dirty="0" err="1">
                <a:solidFill>
                  <a:srgbClr val="0000FF"/>
                </a:solidFill>
                <a:latin typeface="Consolas" panose="020B0609020204030204" pitchFamily="49" charset="0"/>
              </a:rPr>
              <a:t>date</a:t>
            </a:r>
            <a:r>
              <a:rPr lang="en-IN" sz="2800" dirty="0">
                <a:solidFill>
                  <a:srgbClr val="808080"/>
                </a:solidFill>
                <a:latin typeface="Consolas" panose="020B0609020204030204" pitchFamily="49" charset="0"/>
              </a:rPr>
              <a:t>)</a:t>
            </a:r>
            <a:r>
              <a:rPr lang="en-IN" sz="2800" dirty="0">
                <a:solidFill>
                  <a:srgbClr val="FF0000"/>
                </a:solidFill>
                <a:latin typeface="Consolas" panose="020B0609020204030204" pitchFamily="49" charset="0"/>
              </a:rPr>
              <a:t>'</a:t>
            </a:r>
            <a:r>
              <a:rPr lang="en-IN" sz="2800" dirty="0" err="1">
                <a:solidFill>
                  <a:srgbClr val="FF0000"/>
                </a:solidFill>
                <a:latin typeface="Consolas" panose="020B0609020204030204" pitchFamily="49" charset="0"/>
              </a:rPr>
              <a:t>month_name</a:t>
            </a:r>
            <a:r>
              <a:rPr lang="en-IN" sz="2800" dirty="0">
                <a:solidFill>
                  <a:srgbClr val="FF0000"/>
                </a:solidFill>
                <a:latin typeface="Consolas" panose="020B0609020204030204" pitchFamily="49" charset="0"/>
              </a:rPr>
              <a:t>'</a:t>
            </a:r>
            <a:r>
              <a:rPr lang="en-IN" sz="2800" dirty="0">
                <a:solidFill>
                  <a:srgbClr val="808080"/>
                </a:solidFill>
                <a:latin typeface="Consolas" panose="020B0609020204030204" pitchFamily="49" charset="0"/>
              </a:rPr>
              <a:t>,</a:t>
            </a:r>
            <a:endParaRPr lang="en-IN" sz="2800" dirty="0">
              <a:solidFill>
                <a:srgbClr val="000000"/>
              </a:solidFill>
              <a:latin typeface="Consolas" panose="020B0609020204030204" pitchFamily="49" charset="0"/>
            </a:endParaRPr>
          </a:p>
          <a:p>
            <a:r>
              <a:rPr lang="en-IN" sz="2800" dirty="0">
                <a:solidFill>
                  <a:srgbClr val="000000"/>
                </a:solidFill>
                <a:latin typeface="Consolas" panose="020B0609020204030204" pitchFamily="49" charset="0"/>
              </a:rPr>
              <a:t>confirmed</a:t>
            </a:r>
            <a:r>
              <a:rPr lang="en-IN" sz="2800" dirty="0">
                <a:solidFill>
                  <a:srgbClr val="808080"/>
                </a:solidFill>
                <a:latin typeface="Consolas" panose="020B0609020204030204" pitchFamily="49" charset="0"/>
              </a:rPr>
              <a:t>,</a:t>
            </a:r>
            <a:endParaRPr lang="en-IN" sz="2800" dirty="0">
              <a:solidFill>
                <a:srgbClr val="000000"/>
              </a:solidFill>
              <a:latin typeface="Consolas" panose="020B0609020204030204" pitchFamily="49" charset="0"/>
            </a:endParaRPr>
          </a:p>
          <a:p>
            <a:r>
              <a:rPr lang="en-IN" sz="2800" dirty="0">
                <a:solidFill>
                  <a:srgbClr val="000000"/>
                </a:solidFill>
                <a:latin typeface="Consolas" panose="020B0609020204030204" pitchFamily="49" charset="0"/>
              </a:rPr>
              <a:t>Deaths</a:t>
            </a:r>
            <a:r>
              <a:rPr lang="en-IN" sz="2800" dirty="0">
                <a:solidFill>
                  <a:srgbClr val="808080"/>
                </a:solidFill>
                <a:latin typeface="Consolas" panose="020B0609020204030204" pitchFamily="49" charset="0"/>
              </a:rPr>
              <a:t>,</a:t>
            </a:r>
            <a:endParaRPr lang="en-IN" sz="2800" dirty="0">
              <a:solidFill>
                <a:srgbClr val="000000"/>
              </a:solidFill>
              <a:latin typeface="Consolas" panose="020B0609020204030204" pitchFamily="49" charset="0"/>
            </a:endParaRPr>
          </a:p>
          <a:p>
            <a:r>
              <a:rPr lang="en-US" sz="2800" dirty="0">
                <a:solidFill>
                  <a:srgbClr val="000000"/>
                </a:solidFill>
                <a:latin typeface="Consolas" panose="020B0609020204030204" pitchFamily="49" charset="0"/>
              </a:rPr>
              <a:t>Recovered</a:t>
            </a:r>
            <a:r>
              <a:rPr lang="en-US" sz="2800" dirty="0">
                <a:solidFill>
                  <a:srgbClr val="808080"/>
                </a:solidFill>
                <a:latin typeface="Consolas" panose="020B0609020204030204" pitchFamily="49" charset="0"/>
              </a:rPr>
              <a:t>,</a:t>
            </a:r>
            <a:r>
              <a:rPr lang="en-US" sz="2800" dirty="0">
                <a:solidFill>
                  <a:srgbClr val="000000"/>
                </a:solidFill>
                <a:latin typeface="Consolas" panose="020B0609020204030204" pitchFamily="49" charset="0"/>
              </a:rPr>
              <a:t> </a:t>
            </a:r>
            <a:r>
              <a:rPr lang="en-US" sz="2800" dirty="0">
                <a:solidFill>
                  <a:srgbClr val="FF00FF"/>
                </a:solidFill>
                <a:latin typeface="Consolas" panose="020B0609020204030204" pitchFamily="49" charset="0"/>
              </a:rPr>
              <a:t>rank</a:t>
            </a:r>
            <a:r>
              <a:rPr lang="en-US" sz="2800" dirty="0">
                <a:solidFill>
                  <a:srgbClr val="808080"/>
                </a:solidFill>
                <a:latin typeface="Consolas" panose="020B0609020204030204" pitchFamily="49" charset="0"/>
              </a:rPr>
              <a:t>()</a:t>
            </a:r>
            <a:r>
              <a:rPr lang="en-US" sz="2800" dirty="0">
                <a:solidFill>
                  <a:srgbClr val="000000"/>
                </a:solidFill>
                <a:latin typeface="Consolas" panose="020B0609020204030204" pitchFamily="49" charset="0"/>
              </a:rPr>
              <a:t> </a:t>
            </a:r>
            <a:r>
              <a:rPr lang="en-US" sz="2800" dirty="0">
                <a:solidFill>
                  <a:srgbClr val="0000FF"/>
                </a:solidFill>
                <a:latin typeface="Consolas" panose="020B0609020204030204" pitchFamily="49" charset="0"/>
              </a:rPr>
              <a:t>over</a:t>
            </a:r>
            <a:r>
              <a:rPr lang="en-US" sz="2800" dirty="0">
                <a:solidFill>
                  <a:srgbClr val="808080"/>
                </a:solidFill>
                <a:latin typeface="Consolas" panose="020B0609020204030204" pitchFamily="49" charset="0"/>
              </a:rPr>
              <a:t>(</a:t>
            </a:r>
            <a:r>
              <a:rPr lang="en-US" sz="2800" dirty="0">
                <a:solidFill>
                  <a:srgbClr val="0000FF"/>
                </a:solidFill>
                <a:latin typeface="Consolas" panose="020B0609020204030204" pitchFamily="49" charset="0"/>
              </a:rPr>
              <a:t>partition</a:t>
            </a:r>
            <a:r>
              <a:rPr lang="en-US" sz="2800" dirty="0">
                <a:solidFill>
                  <a:srgbClr val="000000"/>
                </a:solidFill>
                <a:latin typeface="Consolas" panose="020B0609020204030204" pitchFamily="49" charset="0"/>
              </a:rPr>
              <a:t> </a:t>
            </a:r>
            <a:r>
              <a:rPr lang="en-US" sz="2800" dirty="0">
                <a:solidFill>
                  <a:srgbClr val="0000FF"/>
                </a:solidFill>
                <a:latin typeface="Consolas" panose="020B0609020204030204" pitchFamily="49" charset="0"/>
              </a:rPr>
              <a:t>by</a:t>
            </a:r>
            <a:r>
              <a:rPr lang="en-US" sz="2800" dirty="0">
                <a:solidFill>
                  <a:srgbClr val="000000"/>
                </a:solidFill>
                <a:latin typeface="Consolas" panose="020B0609020204030204" pitchFamily="49" charset="0"/>
              </a:rPr>
              <a:t> </a:t>
            </a:r>
            <a:r>
              <a:rPr lang="en-US" sz="2800" dirty="0" err="1">
                <a:solidFill>
                  <a:srgbClr val="FF00FF"/>
                </a:solidFill>
                <a:latin typeface="Consolas" panose="020B0609020204030204" pitchFamily="49" charset="0"/>
              </a:rPr>
              <a:t>datepart</a:t>
            </a:r>
            <a:r>
              <a:rPr lang="en-US" sz="2800" dirty="0">
                <a:solidFill>
                  <a:srgbClr val="808080"/>
                </a:solidFill>
                <a:latin typeface="Consolas" panose="020B0609020204030204" pitchFamily="49" charset="0"/>
              </a:rPr>
              <a:t>(</a:t>
            </a:r>
            <a:r>
              <a:rPr lang="en-US" sz="2800" dirty="0" err="1">
                <a:solidFill>
                  <a:srgbClr val="FF00FF"/>
                </a:solidFill>
                <a:latin typeface="Consolas" panose="020B0609020204030204" pitchFamily="49" charset="0"/>
              </a:rPr>
              <a:t>month</a:t>
            </a:r>
            <a:r>
              <a:rPr lang="en-US" sz="2800" dirty="0" err="1">
                <a:solidFill>
                  <a:srgbClr val="808080"/>
                </a:solidFill>
                <a:latin typeface="Consolas" panose="020B0609020204030204" pitchFamily="49" charset="0"/>
              </a:rPr>
              <a:t>,</a:t>
            </a:r>
            <a:r>
              <a:rPr lang="en-US" sz="2800" dirty="0" err="1">
                <a:solidFill>
                  <a:srgbClr val="0000FF"/>
                </a:solidFill>
                <a:latin typeface="Consolas" panose="020B0609020204030204" pitchFamily="49" charset="0"/>
              </a:rPr>
              <a:t>date</a:t>
            </a:r>
            <a:r>
              <a:rPr lang="en-US" sz="2800" dirty="0">
                <a:solidFill>
                  <a:srgbClr val="808080"/>
                </a:solidFill>
                <a:latin typeface="Consolas" panose="020B0609020204030204" pitchFamily="49" charset="0"/>
              </a:rPr>
              <a:t>),</a:t>
            </a:r>
            <a:r>
              <a:rPr lang="en-US" sz="2800" dirty="0" err="1">
                <a:solidFill>
                  <a:srgbClr val="FF00FF"/>
                </a:solidFill>
                <a:latin typeface="Consolas" panose="020B0609020204030204" pitchFamily="49" charset="0"/>
              </a:rPr>
              <a:t>datename</a:t>
            </a:r>
            <a:r>
              <a:rPr lang="en-US" sz="2800" dirty="0">
                <a:solidFill>
                  <a:srgbClr val="808080"/>
                </a:solidFill>
                <a:latin typeface="Consolas" panose="020B0609020204030204" pitchFamily="49" charset="0"/>
              </a:rPr>
              <a:t>(</a:t>
            </a:r>
            <a:r>
              <a:rPr lang="en-US" sz="2800" dirty="0" err="1">
                <a:solidFill>
                  <a:srgbClr val="FF00FF"/>
                </a:solidFill>
                <a:latin typeface="Consolas" panose="020B0609020204030204" pitchFamily="49" charset="0"/>
              </a:rPr>
              <a:t>month</a:t>
            </a:r>
            <a:r>
              <a:rPr lang="en-US" sz="2800" dirty="0" err="1">
                <a:solidFill>
                  <a:srgbClr val="808080"/>
                </a:solidFill>
                <a:latin typeface="Consolas" panose="020B0609020204030204" pitchFamily="49" charset="0"/>
              </a:rPr>
              <a:t>,</a:t>
            </a:r>
            <a:r>
              <a:rPr lang="en-US" sz="2800" dirty="0" err="1">
                <a:solidFill>
                  <a:srgbClr val="0000FF"/>
                </a:solidFill>
                <a:latin typeface="Consolas" panose="020B0609020204030204" pitchFamily="49" charset="0"/>
              </a:rPr>
              <a:t>date</a:t>
            </a:r>
            <a:r>
              <a:rPr lang="en-US" sz="2800" dirty="0">
                <a:solidFill>
                  <a:srgbClr val="808080"/>
                </a:solidFill>
                <a:latin typeface="Consolas" panose="020B0609020204030204" pitchFamily="49" charset="0"/>
              </a:rPr>
              <a:t>)</a:t>
            </a:r>
            <a:r>
              <a:rPr lang="en-US" sz="2800" dirty="0">
                <a:solidFill>
                  <a:srgbClr val="000000"/>
                </a:solidFill>
                <a:latin typeface="Consolas" panose="020B0609020204030204" pitchFamily="49" charset="0"/>
              </a:rPr>
              <a:t> </a:t>
            </a:r>
            <a:r>
              <a:rPr lang="en-US" sz="2800" dirty="0">
                <a:solidFill>
                  <a:srgbClr val="0000FF"/>
                </a:solidFill>
                <a:latin typeface="Consolas" panose="020B0609020204030204" pitchFamily="49" charset="0"/>
              </a:rPr>
              <a:t>order</a:t>
            </a:r>
            <a:r>
              <a:rPr lang="en-US" sz="2800" dirty="0">
                <a:solidFill>
                  <a:srgbClr val="000000"/>
                </a:solidFill>
                <a:latin typeface="Consolas" panose="020B0609020204030204" pitchFamily="49" charset="0"/>
              </a:rPr>
              <a:t> </a:t>
            </a:r>
            <a:r>
              <a:rPr lang="en-US" sz="2800" dirty="0">
                <a:solidFill>
                  <a:srgbClr val="0000FF"/>
                </a:solidFill>
                <a:latin typeface="Consolas" panose="020B0609020204030204" pitchFamily="49" charset="0"/>
              </a:rPr>
              <a:t>by</a:t>
            </a:r>
            <a:r>
              <a:rPr lang="en-US" sz="2800" dirty="0">
                <a:solidFill>
                  <a:srgbClr val="000000"/>
                </a:solidFill>
                <a:latin typeface="Consolas" panose="020B0609020204030204" pitchFamily="49" charset="0"/>
              </a:rPr>
              <a:t> </a:t>
            </a:r>
            <a:r>
              <a:rPr lang="en-US" sz="2800" dirty="0">
                <a:solidFill>
                  <a:srgbClr val="FF00FF"/>
                </a:solidFill>
                <a:latin typeface="Consolas" panose="020B0609020204030204" pitchFamily="49" charset="0"/>
              </a:rPr>
              <a:t>count</a:t>
            </a:r>
            <a:r>
              <a:rPr lang="en-US" sz="2800" dirty="0">
                <a:solidFill>
                  <a:srgbClr val="808080"/>
                </a:solidFill>
                <a:latin typeface="Consolas" panose="020B0609020204030204" pitchFamily="49" charset="0"/>
              </a:rPr>
              <a:t>(*)</a:t>
            </a:r>
            <a:r>
              <a:rPr lang="en-US" sz="2800" dirty="0">
                <a:solidFill>
                  <a:srgbClr val="000000"/>
                </a:solidFill>
                <a:latin typeface="Consolas" panose="020B0609020204030204" pitchFamily="49" charset="0"/>
              </a:rPr>
              <a:t> </a:t>
            </a:r>
            <a:r>
              <a:rPr lang="en-US" sz="2800" dirty="0" err="1">
                <a:solidFill>
                  <a:srgbClr val="0000FF"/>
                </a:solidFill>
                <a:latin typeface="Consolas" panose="020B0609020204030204" pitchFamily="49" charset="0"/>
              </a:rPr>
              <a:t>desc</a:t>
            </a:r>
            <a:r>
              <a:rPr lang="en-US" sz="2800" dirty="0">
                <a:solidFill>
                  <a:srgbClr val="808080"/>
                </a:solidFill>
                <a:latin typeface="Consolas" panose="020B0609020204030204" pitchFamily="49" charset="0"/>
              </a:rPr>
              <a:t>)</a:t>
            </a:r>
            <a:r>
              <a:rPr lang="en-US" sz="2800" dirty="0">
                <a:solidFill>
                  <a:srgbClr val="000000"/>
                </a:solidFill>
                <a:latin typeface="Consolas" panose="020B0609020204030204" pitchFamily="49" charset="0"/>
              </a:rPr>
              <a:t> </a:t>
            </a:r>
            <a:r>
              <a:rPr lang="en-US" sz="2800" dirty="0">
                <a:solidFill>
                  <a:srgbClr val="0000FF"/>
                </a:solidFill>
                <a:latin typeface="Consolas" panose="020B0609020204030204" pitchFamily="49" charset="0"/>
              </a:rPr>
              <a:t>as</a:t>
            </a:r>
            <a:r>
              <a:rPr lang="en-US" sz="2800" dirty="0">
                <a:solidFill>
                  <a:srgbClr val="000000"/>
                </a:solidFill>
                <a:latin typeface="Consolas" panose="020B0609020204030204" pitchFamily="49" charset="0"/>
              </a:rPr>
              <a:t> </a:t>
            </a:r>
            <a:r>
              <a:rPr lang="en-US" sz="2800" dirty="0" err="1">
                <a:solidFill>
                  <a:srgbClr val="000000"/>
                </a:solidFill>
                <a:latin typeface="Consolas" panose="020B0609020204030204" pitchFamily="49" charset="0"/>
              </a:rPr>
              <a:t>rnk</a:t>
            </a:r>
            <a:endParaRPr lang="en-US" sz="2800" dirty="0">
              <a:solidFill>
                <a:srgbClr val="000000"/>
              </a:solidFill>
              <a:latin typeface="Consolas" panose="020B0609020204030204" pitchFamily="49" charset="0"/>
            </a:endParaRPr>
          </a:p>
          <a:p>
            <a:r>
              <a:rPr lang="en-IN" sz="2800" dirty="0">
                <a:solidFill>
                  <a:srgbClr val="0000FF"/>
                </a:solidFill>
                <a:latin typeface="Consolas" panose="020B0609020204030204" pitchFamily="49" charset="0"/>
              </a:rPr>
              <a:t>from</a:t>
            </a:r>
            <a:r>
              <a:rPr lang="en-IN" sz="2800" dirty="0">
                <a:solidFill>
                  <a:srgbClr val="000000"/>
                </a:solidFill>
                <a:latin typeface="Consolas" panose="020B0609020204030204" pitchFamily="49" charset="0"/>
              </a:rPr>
              <a:t> [</a:t>
            </a:r>
            <a:r>
              <a:rPr lang="en-IN" sz="2800" dirty="0" err="1">
                <a:solidFill>
                  <a:srgbClr val="000000"/>
                </a:solidFill>
                <a:latin typeface="Consolas" panose="020B0609020204030204" pitchFamily="49" charset="0"/>
              </a:rPr>
              <a:t>CoronaVirus</a:t>
            </a:r>
            <a:r>
              <a:rPr lang="en-IN" sz="2800" dirty="0">
                <a:solidFill>
                  <a:srgbClr val="000000"/>
                </a:solidFill>
                <a:latin typeface="Consolas" panose="020B0609020204030204" pitchFamily="49" charset="0"/>
              </a:rPr>
              <a:t> ]</a:t>
            </a:r>
          </a:p>
          <a:p>
            <a:r>
              <a:rPr lang="en-US" sz="2800" dirty="0">
                <a:solidFill>
                  <a:srgbClr val="0000FF"/>
                </a:solidFill>
                <a:latin typeface="Consolas" panose="020B0609020204030204" pitchFamily="49" charset="0"/>
              </a:rPr>
              <a:t>group</a:t>
            </a:r>
            <a:r>
              <a:rPr lang="en-US" sz="2800" dirty="0">
                <a:solidFill>
                  <a:srgbClr val="000000"/>
                </a:solidFill>
                <a:latin typeface="Consolas" panose="020B0609020204030204" pitchFamily="49" charset="0"/>
              </a:rPr>
              <a:t> </a:t>
            </a:r>
            <a:r>
              <a:rPr lang="en-US" sz="2800" dirty="0">
                <a:solidFill>
                  <a:srgbClr val="0000FF"/>
                </a:solidFill>
                <a:latin typeface="Consolas" panose="020B0609020204030204" pitchFamily="49" charset="0"/>
              </a:rPr>
              <a:t>by</a:t>
            </a:r>
            <a:r>
              <a:rPr lang="en-US" sz="2800" dirty="0">
                <a:solidFill>
                  <a:srgbClr val="000000"/>
                </a:solidFill>
                <a:latin typeface="Consolas" panose="020B0609020204030204" pitchFamily="49" charset="0"/>
              </a:rPr>
              <a:t> </a:t>
            </a:r>
            <a:r>
              <a:rPr lang="en-US" sz="2800" dirty="0" err="1">
                <a:solidFill>
                  <a:srgbClr val="FF00FF"/>
                </a:solidFill>
                <a:latin typeface="Consolas" panose="020B0609020204030204" pitchFamily="49" charset="0"/>
              </a:rPr>
              <a:t>datepart</a:t>
            </a:r>
            <a:r>
              <a:rPr lang="en-US" sz="2800" dirty="0">
                <a:solidFill>
                  <a:srgbClr val="808080"/>
                </a:solidFill>
                <a:latin typeface="Consolas" panose="020B0609020204030204" pitchFamily="49" charset="0"/>
              </a:rPr>
              <a:t>(</a:t>
            </a:r>
            <a:r>
              <a:rPr lang="en-US" sz="2800" dirty="0" err="1">
                <a:solidFill>
                  <a:srgbClr val="FF00FF"/>
                </a:solidFill>
                <a:latin typeface="Consolas" panose="020B0609020204030204" pitchFamily="49" charset="0"/>
              </a:rPr>
              <a:t>year</a:t>
            </a:r>
            <a:r>
              <a:rPr lang="en-US" sz="2800" dirty="0" err="1">
                <a:solidFill>
                  <a:srgbClr val="808080"/>
                </a:solidFill>
                <a:latin typeface="Consolas" panose="020B0609020204030204" pitchFamily="49" charset="0"/>
              </a:rPr>
              <a:t>,</a:t>
            </a:r>
            <a:r>
              <a:rPr lang="en-US" sz="2800" dirty="0" err="1">
                <a:solidFill>
                  <a:srgbClr val="0000FF"/>
                </a:solidFill>
                <a:latin typeface="Consolas" panose="020B0609020204030204" pitchFamily="49" charset="0"/>
              </a:rPr>
              <a:t>date</a:t>
            </a:r>
            <a:r>
              <a:rPr lang="en-US" sz="2800" dirty="0">
                <a:solidFill>
                  <a:srgbClr val="808080"/>
                </a:solidFill>
                <a:latin typeface="Consolas" panose="020B0609020204030204" pitchFamily="49" charset="0"/>
              </a:rPr>
              <a:t>)</a:t>
            </a:r>
            <a:r>
              <a:rPr lang="en-US" sz="2800" dirty="0">
                <a:solidFill>
                  <a:srgbClr val="000000"/>
                </a:solidFill>
                <a:latin typeface="Consolas" panose="020B0609020204030204" pitchFamily="49" charset="0"/>
              </a:rPr>
              <a:t> </a:t>
            </a:r>
            <a:r>
              <a:rPr lang="en-US" sz="2800" dirty="0">
                <a:solidFill>
                  <a:srgbClr val="808080"/>
                </a:solidFill>
                <a:latin typeface="Consolas" panose="020B0609020204030204" pitchFamily="49" charset="0"/>
              </a:rPr>
              <a:t>,</a:t>
            </a:r>
            <a:r>
              <a:rPr lang="en-US" sz="2800" dirty="0">
                <a:solidFill>
                  <a:srgbClr val="000000"/>
                </a:solidFill>
                <a:latin typeface="Consolas" panose="020B0609020204030204" pitchFamily="49" charset="0"/>
              </a:rPr>
              <a:t> </a:t>
            </a:r>
            <a:r>
              <a:rPr lang="en-US" sz="2800" dirty="0" err="1">
                <a:solidFill>
                  <a:srgbClr val="FF00FF"/>
                </a:solidFill>
                <a:latin typeface="Consolas" panose="020B0609020204030204" pitchFamily="49" charset="0"/>
              </a:rPr>
              <a:t>datepart</a:t>
            </a:r>
            <a:r>
              <a:rPr lang="en-US" sz="2800" dirty="0">
                <a:solidFill>
                  <a:srgbClr val="808080"/>
                </a:solidFill>
                <a:latin typeface="Consolas" panose="020B0609020204030204" pitchFamily="49" charset="0"/>
              </a:rPr>
              <a:t>(</a:t>
            </a:r>
            <a:r>
              <a:rPr lang="en-US" sz="2800" dirty="0" err="1">
                <a:solidFill>
                  <a:srgbClr val="FF00FF"/>
                </a:solidFill>
                <a:latin typeface="Consolas" panose="020B0609020204030204" pitchFamily="49" charset="0"/>
              </a:rPr>
              <a:t>month</a:t>
            </a:r>
            <a:r>
              <a:rPr lang="en-US" sz="2800" dirty="0" err="1">
                <a:solidFill>
                  <a:srgbClr val="808080"/>
                </a:solidFill>
                <a:latin typeface="Consolas" panose="020B0609020204030204" pitchFamily="49" charset="0"/>
              </a:rPr>
              <a:t>,</a:t>
            </a:r>
            <a:r>
              <a:rPr lang="en-US" sz="2800" dirty="0" err="1">
                <a:solidFill>
                  <a:srgbClr val="0000FF"/>
                </a:solidFill>
                <a:latin typeface="Consolas" panose="020B0609020204030204" pitchFamily="49" charset="0"/>
              </a:rPr>
              <a:t>date</a:t>
            </a:r>
            <a:r>
              <a:rPr lang="en-US" sz="2800" dirty="0">
                <a:solidFill>
                  <a:srgbClr val="808080"/>
                </a:solidFill>
                <a:latin typeface="Consolas" panose="020B0609020204030204" pitchFamily="49" charset="0"/>
              </a:rPr>
              <a:t>),</a:t>
            </a:r>
            <a:r>
              <a:rPr lang="en-US" sz="2800" dirty="0">
                <a:solidFill>
                  <a:srgbClr val="000000"/>
                </a:solidFill>
                <a:latin typeface="Consolas" panose="020B0609020204030204" pitchFamily="49" charset="0"/>
              </a:rPr>
              <a:t> </a:t>
            </a:r>
            <a:r>
              <a:rPr lang="en-US" sz="2800" dirty="0">
                <a:solidFill>
                  <a:srgbClr val="FF00FF"/>
                </a:solidFill>
                <a:latin typeface="Consolas" panose="020B0609020204030204" pitchFamily="49" charset="0"/>
              </a:rPr>
              <a:t>DATENAME</a:t>
            </a:r>
            <a:r>
              <a:rPr lang="en-US" sz="2800" dirty="0">
                <a:solidFill>
                  <a:srgbClr val="808080"/>
                </a:solidFill>
                <a:latin typeface="Consolas" panose="020B0609020204030204" pitchFamily="49" charset="0"/>
              </a:rPr>
              <a:t>(</a:t>
            </a:r>
            <a:r>
              <a:rPr lang="en-US" sz="2800" dirty="0" err="1">
                <a:solidFill>
                  <a:srgbClr val="FF00FF"/>
                </a:solidFill>
                <a:latin typeface="Consolas" panose="020B0609020204030204" pitchFamily="49" charset="0"/>
              </a:rPr>
              <a:t>month</a:t>
            </a:r>
            <a:r>
              <a:rPr lang="en-US" sz="2800" dirty="0" err="1">
                <a:solidFill>
                  <a:srgbClr val="808080"/>
                </a:solidFill>
                <a:latin typeface="Consolas" panose="020B0609020204030204" pitchFamily="49" charset="0"/>
              </a:rPr>
              <a:t>,</a:t>
            </a:r>
            <a:r>
              <a:rPr lang="en-US" sz="2800" dirty="0" err="1">
                <a:solidFill>
                  <a:srgbClr val="0000FF"/>
                </a:solidFill>
                <a:latin typeface="Consolas" panose="020B0609020204030204" pitchFamily="49" charset="0"/>
              </a:rPr>
              <a:t>date</a:t>
            </a:r>
            <a:r>
              <a:rPr lang="en-US" sz="2800" dirty="0">
                <a:solidFill>
                  <a:srgbClr val="808080"/>
                </a:solidFill>
                <a:latin typeface="Consolas" panose="020B0609020204030204" pitchFamily="49" charset="0"/>
              </a:rPr>
              <a:t>),</a:t>
            </a:r>
            <a:r>
              <a:rPr lang="en-US" sz="2800" dirty="0">
                <a:solidFill>
                  <a:srgbClr val="000000"/>
                </a:solidFill>
                <a:latin typeface="Consolas" panose="020B0609020204030204" pitchFamily="49" charset="0"/>
              </a:rPr>
              <a:t>confirmed</a:t>
            </a:r>
            <a:r>
              <a:rPr lang="en-US" sz="2800" dirty="0">
                <a:solidFill>
                  <a:srgbClr val="808080"/>
                </a:solidFill>
                <a:latin typeface="Consolas" panose="020B0609020204030204" pitchFamily="49" charset="0"/>
              </a:rPr>
              <a:t>,</a:t>
            </a:r>
            <a:endParaRPr lang="en-US" sz="2800" dirty="0">
              <a:solidFill>
                <a:srgbClr val="000000"/>
              </a:solidFill>
              <a:latin typeface="Consolas" panose="020B0609020204030204" pitchFamily="49" charset="0"/>
            </a:endParaRPr>
          </a:p>
          <a:p>
            <a:r>
              <a:rPr lang="en-IN" sz="2800" dirty="0">
                <a:solidFill>
                  <a:srgbClr val="000000"/>
                </a:solidFill>
                <a:latin typeface="Consolas" panose="020B0609020204030204" pitchFamily="49" charset="0"/>
              </a:rPr>
              <a:t>Deaths</a:t>
            </a:r>
            <a:r>
              <a:rPr lang="en-IN" sz="2800" dirty="0">
                <a:solidFill>
                  <a:srgbClr val="808080"/>
                </a:solidFill>
                <a:latin typeface="Consolas" panose="020B0609020204030204" pitchFamily="49" charset="0"/>
              </a:rPr>
              <a:t>,</a:t>
            </a:r>
            <a:r>
              <a:rPr lang="en-IN" sz="2800" dirty="0">
                <a:solidFill>
                  <a:srgbClr val="000000"/>
                </a:solidFill>
                <a:latin typeface="Consolas" panose="020B0609020204030204" pitchFamily="49" charset="0"/>
              </a:rPr>
              <a:t> Recovered</a:t>
            </a:r>
            <a:r>
              <a:rPr lang="en-IN" sz="2800" dirty="0">
                <a:solidFill>
                  <a:srgbClr val="808080"/>
                </a:solidFill>
                <a:latin typeface="Consolas" panose="020B0609020204030204" pitchFamily="49" charset="0"/>
              </a:rPr>
              <a:t>)</a:t>
            </a:r>
            <a:endParaRPr lang="en-IN" sz="2800" dirty="0">
              <a:solidFill>
                <a:srgbClr val="000000"/>
              </a:solidFill>
              <a:latin typeface="Consolas" panose="020B0609020204030204" pitchFamily="49" charset="0"/>
            </a:endParaRPr>
          </a:p>
          <a:p>
            <a:endParaRPr lang="en-IN" sz="2800" dirty="0">
              <a:solidFill>
                <a:srgbClr val="000000"/>
              </a:solidFill>
              <a:latin typeface="Consolas" panose="020B0609020204030204" pitchFamily="49" charset="0"/>
            </a:endParaRPr>
          </a:p>
          <a:p>
            <a:r>
              <a:rPr lang="en-US" sz="2800" dirty="0">
                <a:solidFill>
                  <a:srgbClr val="0000FF"/>
                </a:solidFill>
                <a:latin typeface="Consolas" panose="020B0609020204030204" pitchFamily="49" charset="0"/>
              </a:rPr>
              <a:t>select</a:t>
            </a:r>
            <a:r>
              <a:rPr lang="en-US" sz="2800" dirty="0">
                <a:solidFill>
                  <a:srgbClr val="000000"/>
                </a:solidFill>
                <a:latin typeface="Consolas" panose="020B0609020204030204" pitchFamily="49" charset="0"/>
              </a:rPr>
              <a:t> </a:t>
            </a:r>
            <a:r>
              <a:rPr lang="en-US" sz="2800" dirty="0" err="1">
                <a:solidFill>
                  <a:srgbClr val="000000"/>
                </a:solidFill>
                <a:latin typeface="Consolas" panose="020B0609020204030204" pitchFamily="49" charset="0"/>
              </a:rPr>
              <a:t>month_count</a:t>
            </a:r>
            <a:r>
              <a:rPr lang="en-US" sz="2800" dirty="0" err="1">
                <a:solidFill>
                  <a:srgbClr val="808080"/>
                </a:solidFill>
                <a:latin typeface="Consolas" panose="020B0609020204030204" pitchFamily="49" charset="0"/>
              </a:rPr>
              <a:t>,</a:t>
            </a:r>
            <a:r>
              <a:rPr lang="en-US" sz="2800" dirty="0" err="1">
                <a:solidFill>
                  <a:srgbClr val="000000"/>
                </a:solidFill>
                <a:latin typeface="Consolas" panose="020B0609020204030204" pitchFamily="49" charset="0"/>
              </a:rPr>
              <a:t>month_name</a:t>
            </a:r>
            <a:r>
              <a:rPr lang="en-US" sz="2800" dirty="0" err="1">
                <a:solidFill>
                  <a:srgbClr val="808080"/>
                </a:solidFill>
                <a:latin typeface="Consolas" panose="020B0609020204030204" pitchFamily="49" charset="0"/>
              </a:rPr>
              <a:t>,</a:t>
            </a:r>
            <a:r>
              <a:rPr lang="en-US" sz="2800" dirty="0" err="1">
                <a:solidFill>
                  <a:srgbClr val="000000"/>
                </a:solidFill>
                <a:latin typeface="Consolas" panose="020B0609020204030204" pitchFamily="49" charset="0"/>
              </a:rPr>
              <a:t>confirmed</a:t>
            </a:r>
            <a:r>
              <a:rPr lang="en-US" sz="2800" dirty="0">
                <a:solidFill>
                  <a:srgbClr val="808080"/>
                </a:solidFill>
                <a:latin typeface="Consolas" panose="020B0609020204030204" pitchFamily="49" charset="0"/>
              </a:rPr>
              <a:t>,</a:t>
            </a:r>
            <a:r>
              <a:rPr lang="en-US" sz="2800" dirty="0">
                <a:solidFill>
                  <a:srgbClr val="000000"/>
                </a:solidFill>
                <a:latin typeface="Consolas" panose="020B0609020204030204" pitchFamily="49" charset="0"/>
              </a:rPr>
              <a:t> </a:t>
            </a:r>
            <a:r>
              <a:rPr lang="en-US" sz="2800" dirty="0" err="1">
                <a:solidFill>
                  <a:srgbClr val="000000"/>
                </a:solidFill>
                <a:latin typeface="Consolas" panose="020B0609020204030204" pitchFamily="49" charset="0"/>
              </a:rPr>
              <a:t>Deaths</a:t>
            </a:r>
            <a:r>
              <a:rPr lang="en-US" sz="2800" dirty="0" err="1">
                <a:solidFill>
                  <a:srgbClr val="808080"/>
                </a:solidFill>
                <a:latin typeface="Consolas" panose="020B0609020204030204" pitchFamily="49" charset="0"/>
              </a:rPr>
              <a:t>,</a:t>
            </a:r>
            <a:r>
              <a:rPr lang="en-US" sz="2800" dirty="0" err="1">
                <a:solidFill>
                  <a:srgbClr val="000000"/>
                </a:solidFill>
                <a:latin typeface="Consolas" panose="020B0609020204030204" pitchFamily="49" charset="0"/>
              </a:rPr>
              <a:t>Recovered</a:t>
            </a:r>
            <a:r>
              <a:rPr lang="en-US" sz="2800" dirty="0">
                <a:solidFill>
                  <a:srgbClr val="000000"/>
                </a:solidFill>
                <a:latin typeface="Consolas" panose="020B0609020204030204" pitchFamily="49" charset="0"/>
              </a:rPr>
              <a:t> </a:t>
            </a:r>
            <a:r>
              <a:rPr lang="en-US" sz="2800" dirty="0">
                <a:solidFill>
                  <a:srgbClr val="0000FF"/>
                </a:solidFill>
                <a:latin typeface="Consolas" panose="020B0609020204030204" pitchFamily="49" charset="0"/>
              </a:rPr>
              <a:t>from</a:t>
            </a:r>
            <a:r>
              <a:rPr lang="en-US" sz="2800" dirty="0">
                <a:solidFill>
                  <a:srgbClr val="000000"/>
                </a:solidFill>
                <a:latin typeface="Consolas" panose="020B0609020204030204" pitchFamily="49" charset="0"/>
              </a:rPr>
              <a:t> </a:t>
            </a:r>
            <a:r>
              <a:rPr lang="en-US" sz="2800" dirty="0" err="1">
                <a:solidFill>
                  <a:srgbClr val="000000"/>
                </a:solidFill>
                <a:latin typeface="Consolas" panose="020B0609020204030204" pitchFamily="49" charset="0"/>
              </a:rPr>
              <a:t>cte</a:t>
            </a:r>
            <a:endParaRPr lang="en-US" sz="2800" dirty="0">
              <a:solidFill>
                <a:srgbClr val="000000"/>
              </a:solidFill>
              <a:latin typeface="Consolas" panose="020B0609020204030204" pitchFamily="49" charset="0"/>
            </a:endParaRPr>
          </a:p>
          <a:p>
            <a:r>
              <a:rPr lang="en-IN" sz="2800" dirty="0">
                <a:solidFill>
                  <a:srgbClr val="0000FF"/>
                </a:solidFill>
                <a:latin typeface="Consolas" panose="020B0609020204030204" pitchFamily="49" charset="0"/>
              </a:rPr>
              <a:t>where</a:t>
            </a:r>
            <a:r>
              <a:rPr lang="en-IN" sz="2800" dirty="0">
                <a:solidFill>
                  <a:srgbClr val="000000"/>
                </a:solidFill>
                <a:latin typeface="Consolas" panose="020B0609020204030204" pitchFamily="49" charset="0"/>
              </a:rPr>
              <a:t> </a:t>
            </a:r>
            <a:r>
              <a:rPr lang="en-IN" sz="2800" dirty="0" err="1">
                <a:solidFill>
                  <a:srgbClr val="000000"/>
                </a:solidFill>
                <a:latin typeface="Consolas" panose="020B0609020204030204" pitchFamily="49" charset="0"/>
              </a:rPr>
              <a:t>rnk</a:t>
            </a:r>
            <a:r>
              <a:rPr lang="en-IN" sz="2800" dirty="0">
                <a:solidFill>
                  <a:srgbClr val="000000"/>
                </a:solidFill>
                <a:latin typeface="Consolas" panose="020B0609020204030204" pitchFamily="49" charset="0"/>
              </a:rPr>
              <a:t> </a:t>
            </a:r>
            <a:r>
              <a:rPr lang="en-IN" sz="2800" dirty="0">
                <a:solidFill>
                  <a:srgbClr val="808080"/>
                </a:solidFill>
                <a:latin typeface="Consolas" panose="020B0609020204030204" pitchFamily="49" charset="0"/>
              </a:rPr>
              <a:t>=</a:t>
            </a:r>
            <a:r>
              <a:rPr lang="en-IN" sz="2800" dirty="0">
                <a:solidFill>
                  <a:srgbClr val="000000"/>
                </a:solidFill>
                <a:latin typeface="Consolas" panose="020B0609020204030204" pitchFamily="49" charset="0"/>
              </a:rPr>
              <a:t>1 </a:t>
            </a:r>
            <a:endParaRPr lang="en-IN" sz="2800" dirty="0"/>
          </a:p>
        </p:txBody>
      </p:sp>
      <p:pic>
        <p:nvPicPr>
          <p:cNvPr id="23" name="Picture 22"/>
          <p:cNvPicPr>
            <a:picLocks noChangeAspect="1"/>
          </p:cNvPicPr>
          <p:nvPr/>
        </p:nvPicPr>
        <p:blipFill>
          <a:blip r:embed="rId15"/>
          <a:stretch>
            <a:fillRect/>
          </a:stretch>
        </p:blipFill>
        <p:spPr>
          <a:xfrm>
            <a:off x="8988523" y="1760104"/>
            <a:ext cx="8585558" cy="5144312"/>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p:cNvSpPr/>
          <p:nvPr/>
        </p:nvSpPr>
        <p:spPr>
          <a:xfrm>
            <a:off x="457200" y="419100"/>
            <a:ext cx="16647506" cy="646331"/>
          </a:xfrm>
          <a:prstGeom prst="rect">
            <a:avLst/>
          </a:prstGeom>
        </p:spPr>
        <p:txBody>
          <a:bodyPr wrap="none">
            <a:spAutoFit/>
          </a:bodyPr>
          <a:lstStyle/>
          <a:p>
            <a:r>
              <a:rPr lang="en-US" sz="3600" dirty="0">
                <a:latin typeface="Consolas" panose="020B0609020204030204" pitchFamily="49" charset="0"/>
              </a:rPr>
              <a:t>Q8. </a:t>
            </a:r>
            <a:r>
              <a:rPr lang="en-US" sz="3600" dirty="0">
                <a:latin typeface="Times New Roman" panose="02020603050405020304" pitchFamily="18" charset="0"/>
                <a:cs typeface="Times New Roman" panose="02020603050405020304" pitchFamily="18" charset="0"/>
              </a:rPr>
              <a:t>Find</a:t>
            </a:r>
            <a:r>
              <a:rPr lang="en-US" sz="3600" dirty="0">
                <a:latin typeface="Consolas" panose="020B0609020204030204" pitchFamily="49" charset="0"/>
              </a:rPr>
              <a:t> minimum values for confirmed, deaths, recovered per year</a:t>
            </a:r>
            <a:endParaRPr lang="en-IN" sz="3600" dirty="0"/>
          </a:p>
        </p:txBody>
      </p:sp>
      <p:sp>
        <p:nvSpPr>
          <p:cNvPr id="23" name="Freeform 13"/>
          <p:cNvSpPr/>
          <p:nvPr/>
        </p:nvSpPr>
        <p:spPr>
          <a:xfrm>
            <a:off x="9906000" y="1913272"/>
            <a:ext cx="7048814" cy="7451056"/>
          </a:xfrm>
          <a:custGeom>
            <a:avLst/>
            <a:gdLst/>
            <a:ahLst/>
            <a:cxnLst/>
            <a:rect l="l" t="t" r="r" b="b"/>
            <a:pathLst>
              <a:path w="7048814" h="7451056">
                <a:moveTo>
                  <a:pt x="0" y="0"/>
                </a:moveTo>
                <a:lnTo>
                  <a:pt x="7048814" y="0"/>
                </a:lnTo>
                <a:lnTo>
                  <a:pt x="7048814" y="7451056"/>
                </a:lnTo>
                <a:lnTo>
                  <a:pt x="0" y="7451056"/>
                </a:lnTo>
                <a:lnTo>
                  <a:pt x="0" y="0"/>
                </a:lnTo>
                <a:close/>
              </a:path>
            </a:pathLst>
          </a:custGeom>
          <a:blipFill>
            <a:blip r:embed="rId2"/>
            <a:stretch>
              <a:fillRect/>
            </a:stretch>
          </a:blipFill>
        </p:spPr>
      </p:sp>
      <p:sp>
        <p:nvSpPr>
          <p:cNvPr id="24" name="Rectangle 23"/>
          <p:cNvSpPr/>
          <p:nvPr/>
        </p:nvSpPr>
        <p:spPr>
          <a:xfrm>
            <a:off x="609600" y="1638300"/>
            <a:ext cx="9144000" cy="2677656"/>
          </a:xfrm>
          <a:prstGeom prst="rect">
            <a:avLst/>
          </a:prstGeom>
        </p:spPr>
        <p:txBody>
          <a:bodyPr>
            <a:spAutoFit/>
          </a:bodyPr>
          <a:lstStyle/>
          <a:p>
            <a:r>
              <a:rPr lang="en-US" sz="2800" dirty="0">
                <a:solidFill>
                  <a:srgbClr val="0000FF"/>
                </a:solidFill>
                <a:latin typeface="Consolas" panose="020B0609020204030204" pitchFamily="49" charset="0"/>
              </a:rPr>
              <a:t>select</a:t>
            </a:r>
            <a:r>
              <a:rPr lang="en-US" sz="2800" dirty="0">
                <a:solidFill>
                  <a:srgbClr val="000000"/>
                </a:solidFill>
                <a:latin typeface="Consolas" panose="020B0609020204030204" pitchFamily="49" charset="0"/>
              </a:rPr>
              <a:t> </a:t>
            </a:r>
            <a:r>
              <a:rPr lang="en-US" sz="2800" dirty="0">
                <a:solidFill>
                  <a:srgbClr val="FF00FF"/>
                </a:solidFill>
                <a:latin typeface="Consolas" panose="020B0609020204030204" pitchFamily="49" charset="0"/>
              </a:rPr>
              <a:t>DATEPART</a:t>
            </a:r>
            <a:r>
              <a:rPr lang="en-US" sz="2800" dirty="0">
                <a:solidFill>
                  <a:srgbClr val="808080"/>
                </a:solidFill>
                <a:latin typeface="Consolas" panose="020B0609020204030204" pitchFamily="49" charset="0"/>
              </a:rPr>
              <a:t>(</a:t>
            </a:r>
            <a:r>
              <a:rPr lang="en-US" sz="2800" dirty="0" err="1">
                <a:solidFill>
                  <a:srgbClr val="FF00FF"/>
                </a:solidFill>
                <a:latin typeface="Consolas" panose="020B0609020204030204" pitchFamily="49" charset="0"/>
              </a:rPr>
              <a:t>year</a:t>
            </a:r>
            <a:r>
              <a:rPr lang="en-US" sz="2800" dirty="0" err="1">
                <a:solidFill>
                  <a:srgbClr val="808080"/>
                </a:solidFill>
                <a:latin typeface="Consolas" panose="020B0609020204030204" pitchFamily="49" charset="0"/>
              </a:rPr>
              <a:t>,</a:t>
            </a:r>
            <a:r>
              <a:rPr lang="en-US" sz="2800" dirty="0" err="1">
                <a:solidFill>
                  <a:srgbClr val="0000FF"/>
                </a:solidFill>
                <a:latin typeface="Consolas" panose="020B0609020204030204" pitchFamily="49" charset="0"/>
              </a:rPr>
              <a:t>date</a:t>
            </a:r>
            <a:r>
              <a:rPr lang="en-US" sz="2800" dirty="0">
                <a:solidFill>
                  <a:srgbClr val="808080"/>
                </a:solidFill>
                <a:latin typeface="Consolas" panose="020B0609020204030204" pitchFamily="49" charset="0"/>
              </a:rPr>
              <a:t>),</a:t>
            </a:r>
            <a:r>
              <a:rPr lang="en-US" sz="2800" dirty="0">
                <a:solidFill>
                  <a:srgbClr val="000000"/>
                </a:solidFill>
                <a:latin typeface="Consolas" panose="020B0609020204030204" pitchFamily="49" charset="0"/>
              </a:rPr>
              <a:t> </a:t>
            </a:r>
            <a:r>
              <a:rPr lang="en-US" sz="2800" dirty="0">
                <a:solidFill>
                  <a:srgbClr val="FF00FF"/>
                </a:solidFill>
                <a:latin typeface="Consolas" panose="020B0609020204030204" pitchFamily="49" charset="0"/>
              </a:rPr>
              <a:t>min</a:t>
            </a:r>
            <a:r>
              <a:rPr lang="en-US" sz="2800" dirty="0">
                <a:solidFill>
                  <a:srgbClr val="808080"/>
                </a:solidFill>
                <a:latin typeface="Consolas" panose="020B0609020204030204" pitchFamily="49" charset="0"/>
              </a:rPr>
              <a:t>(</a:t>
            </a:r>
            <a:r>
              <a:rPr lang="en-US" sz="2800" dirty="0">
                <a:solidFill>
                  <a:srgbClr val="000000"/>
                </a:solidFill>
                <a:latin typeface="Consolas" panose="020B0609020204030204" pitchFamily="49" charset="0"/>
              </a:rPr>
              <a:t>confirmed</a:t>
            </a:r>
            <a:r>
              <a:rPr lang="en-US" sz="2800" dirty="0">
                <a:solidFill>
                  <a:srgbClr val="808080"/>
                </a:solidFill>
                <a:latin typeface="Consolas" panose="020B0609020204030204" pitchFamily="49" charset="0"/>
              </a:rPr>
              <a:t>)</a:t>
            </a:r>
            <a:r>
              <a:rPr lang="en-US" sz="2800" dirty="0">
                <a:solidFill>
                  <a:srgbClr val="000000"/>
                </a:solidFill>
                <a:latin typeface="Consolas" panose="020B0609020204030204" pitchFamily="49" charset="0"/>
              </a:rPr>
              <a:t> </a:t>
            </a:r>
            <a:r>
              <a:rPr lang="en-US" sz="2800" dirty="0">
                <a:solidFill>
                  <a:srgbClr val="FF0000"/>
                </a:solidFill>
                <a:latin typeface="Consolas" panose="020B0609020204030204" pitchFamily="49" charset="0"/>
              </a:rPr>
              <a:t>'minimum confirmed case'</a:t>
            </a:r>
            <a:r>
              <a:rPr lang="en-US" sz="2800" dirty="0">
                <a:solidFill>
                  <a:srgbClr val="808080"/>
                </a:solidFill>
                <a:latin typeface="Consolas" panose="020B0609020204030204" pitchFamily="49" charset="0"/>
              </a:rPr>
              <a:t>,</a:t>
            </a:r>
            <a:endParaRPr lang="en-US" sz="2800" dirty="0">
              <a:solidFill>
                <a:srgbClr val="000000"/>
              </a:solidFill>
              <a:latin typeface="Consolas" panose="020B0609020204030204" pitchFamily="49" charset="0"/>
            </a:endParaRPr>
          </a:p>
          <a:p>
            <a:r>
              <a:rPr lang="en-IN" sz="2800" dirty="0">
                <a:solidFill>
                  <a:srgbClr val="FF00FF"/>
                </a:solidFill>
                <a:latin typeface="Consolas" panose="020B0609020204030204" pitchFamily="49" charset="0"/>
              </a:rPr>
              <a:t>min</a:t>
            </a:r>
            <a:r>
              <a:rPr lang="en-IN" sz="2800" dirty="0">
                <a:solidFill>
                  <a:srgbClr val="808080"/>
                </a:solidFill>
                <a:latin typeface="Consolas" panose="020B0609020204030204" pitchFamily="49" charset="0"/>
              </a:rPr>
              <a:t>(</a:t>
            </a:r>
            <a:r>
              <a:rPr lang="en-IN" sz="2800" dirty="0">
                <a:solidFill>
                  <a:srgbClr val="000000"/>
                </a:solidFill>
                <a:latin typeface="Consolas" panose="020B0609020204030204" pitchFamily="49" charset="0"/>
              </a:rPr>
              <a:t>deaths</a:t>
            </a:r>
            <a:r>
              <a:rPr lang="en-IN" sz="2800" dirty="0">
                <a:solidFill>
                  <a:srgbClr val="808080"/>
                </a:solidFill>
                <a:latin typeface="Consolas" panose="020B0609020204030204" pitchFamily="49" charset="0"/>
              </a:rPr>
              <a:t>)</a:t>
            </a:r>
            <a:r>
              <a:rPr lang="en-IN" sz="2800" dirty="0">
                <a:solidFill>
                  <a:srgbClr val="000000"/>
                </a:solidFill>
                <a:latin typeface="Consolas" panose="020B0609020204030204" pitchFamily="49" charset="0"/>
              </a:rPr>
              <a:t> </a:t>
            </a:r>
            <a:r>
              <a:rPr lang="en-IN" sz="2800" dirty="0">
                <a:solidFill>
                  <a:srgbClr val="FF0000"/>
                </a:solidFill>
                <a:latin typeface="Consolas" panose="020B0609020204030204" pitchFamily="49" charset="0"/>
              </a:rPr>
              <a:t>'minimum deaths case'</a:t>
            </a:r>
            <a:r>
              <a:rPr lang="en-IN" sz="2800" dirty="0">
                <a:solidFill>
                  <a:srgbClr val="808080"/>
                </a:solidFill>
                <a:latin typeface="Consolas" panose="020B0609020204030204" pitchFamily="49" charset="0"/>
              </a:rPr>
              <a:t>,</a:t>
            </a:r>
            <a:endParaRPr lang="en-IN" sz="2800" dirty="0">
              <a:solidFill>
                <a:srgbClr val="000000"/>
              </a:solidFill>
              <a:latin typeface="Consolas" panose="020B0609020204030204" pitchFamily="49" charset="0"/>
            </a:endParaRPr>
          </a:p>
          <a:p>
            <a:r>
              <a:rPr lang="en-US" sz="2800" dirty="0">
                <a:solidFill>
                  <a:srgbClr val="FF00FF"/>
                </a:solidFill>
                <a:latin typeface="Consolas" panose="020B0609020204030204" pitchFamily="49" charset="0"/>
              </a:rPr>
              <a:t>min</a:t>
            </a:r>
            <a:r>
              <a:rPr lang="en-US" sz="2800" dirty="0">
                <a:solidFill>
                  <a:srgbClr val="808080"/>
                </a:solidFill>
                <a:latin typeface="Consolas" panose="020B0609020204030204" pitchFamily="49" charset="0"/>
              </a:rPr>
              <a:t>(</a:t>
            </a:r>
            <a:r>
              <a:rPr lang="en-US" sz="2800" dirty="0">
                <a:solidFill>
                  <a:srgbClr val="000000"/>
                </a:solidFill>
                <a:latin typeface="Consolas" panose="020B0609020204030204" pitchFamily="49" charset="0"/>
              </a:rPr>
              <a:t>recovered</a:t>
            </a:r>
            <a:r>
              <a:rPr lang="en-US" sz="2800" dirty="0">
                <a:solidFill>
                  <a:srgbClr val="808080"/>
                </a:solidFill>
                <a:latin typeface="Consolas" panose="020B0609020204030204" pitchFamily="49" charset="0"/>
              </a:rPr>
              <a:t>)</a:t>
            </a:r>
            <a:r>
              <a:rPr lang="en-US" sz="2800" dirty="0">
                <a:solidFill>
                  <a:srgbClr val="000000"/>
                </a:solidFill>
                <a:latin typeface="Consolas" panose="020B0609020204030204" pitchFamily="49" charset="0"/>
              </a:rPr>
              <a:t> </a:t>
            </a:r>
            <a:r>
              <a:rPr lang="en-US" sz="2800" dirty="0">
                <a:solidFill>
                  <a:srgbClr val="FF0000"/>
                </a:solidFill>
                <a:latin typeface="Consolas" panose="020B0609020204030204" pitchFamily="49" charset="0"/>
              </a:rPr>
              <a:t>'minimum </a:t>
            </a:r>
            <a:r>
              <a:rPr lang="en-US" sz="2800" dirty="0" err="1">
                <a:solidFill>
                  <a:srgbClr val="FF0000"/>
                </a:solidFill>
                <a:latin typeface="Consolas" panose="020B0609020204030204" pitchFamily="49" charset="0"/>
              </a:rPr>
              <a:t>recoverd</a:t>
            </a:r>
            <a:r>
              <a:rPr lang="en-US" sz="2800" dirty="0">
                <a:solidFill>
                  <a:srgbClr val="FF0000"/>
                </a:solidFill>
                <a:latin typeface="Consolas" panose="020B0609020204030204" pitchFamily="49" charset="0"/>
              </a:rPr>
              <a:t> </a:t>
            </a:r>
            <a:r>
              <a:rPr lang="en-US" sz="2800" dirty="0" err="1">
                <a:solidFill>
                  <a:srgbClr val="FF0000"/>
                </a:solidFill>
                <a:latin typeface="Consolas" panose="020B0609020204030204" pitchFamily="49" charset="0"/>
              </a:rPr>
              <a:t>case'</a:t>
            </a:r>
            <a:r>
              <a:rPr lang="en-US" sz="2800" dirty="0" err="1">
                <a:solidFill>
                  <a:srgbClr val="0000FF"/>
                </a:solidFill>
                <a:latin typeface="Consolas" panose="020B0609020204030204" pitchFamily="49" charset="0"/>
              </a:rPr>
              <a:t>from</a:t>
            </a:r>
            <a:r>
              <a:rPr lang="en-US" sz="2800" dirty="0">
                <a:solidFill>
                  <a:srgbClr val="000000"/>
                </a:solidFill>
                <a:latin typeface="Consolas" panose="020B0609020204030204" pitchFamily="49" charset="0"/>
              </a:rPr>
              <a:t> [</a:t>
            </a:r>
            <a:r>
              <a:rPr lang="en-US" sz="2800" dirty="0" err="1">
                <a:solidFill>
                  <a:srgbClr val="000000"/>
                </a:solidFill>
                <a:latin typeface="Consolas" panose="020B0609020204030204" pitchFamily="49" charset="0"/>
              </a:rPr>
              <a:t>CoronaVirus</a:t>
            </a:r>
            <a:r>
              <a:rPr lang="en-US" sz="2800" dirty="0">
                <a:solidFill>
                  <a:srgbClr val="000000"/>
                </a:solidFill>
                <a:latin typeface="Consolas" panose="020B0609020204030204" pitchFamily="49" charset="0"/>
              </a:rPr>
              <a:t> ]</a:t>
            </a:r>
          </a:p>
          <a:p>
            <a:r>
              <a:rPr lang="en-IN" sz="2800" dirty="0">
                <a:solidFill>
                  <a:srgbClr val="0000FF"/>
                </a:solidFill>
                <a:latin typeface="Consolas" panose="020B0609020204030204" pitchFamily="49" charset="0"/>
              </a:rPr>
              <a:t>group</a:t>
            </a:r>
            <a:r>
              <a:rPr lang="en-IN" sz="2800" dirty="0">
                <a:solidFill>
                  <a:srgbClr val="000000"/>
                </a:solidFill>
                <a:latin typeface="Consolas" panose="020B0609020204030204" pitchFamily="49" charset="0"/>
              </a:rPr>
              <a:t> </a:t>
            </a:r>
            <a:r>
              <a:rPr lang="en-IN" sz="2800" dirty="0">
                <a:solidFill>
                  <a:srgbClr val="0000FF"/>
                </a:solidFill>
                <a:latin typeface="Consolas" panose="020B0609020204030204" pitchFamily="49" charset="0"/>
              </a:rPr>
              <a:t>by</a:t>
            </a:r>
            <a:r>
              <a:rPr lang="en-IN" sz="2800" dirty="0">
                <a:solidFill>
                  <a:srgbClr val="000000"/>
                </a:solidFill>
                <a:latin typeface="Consolas" panose="020B0609020204030204" pitchFamily="49" charset="0"/>
              </a:rPr>
              <a:t> </a:t>
            </a:r>
            <a:r>
              <a:rPr lang="en-IN" sz="2800" dirty="0">
                <a:solidFill>
                  <a:srgbClr val="FF00FF"/>
                </a:solidFill>
                <a:latin typeface="Consolas" panose="020B0609020204030204" pitchFamily="49" charset="0"/>
              </a:rPr>
              <a:t>DATEPART</a:t>
            </a:r>
            <a:r>
              <a:rPr lang="en-IN" sz="2800" dirty="0">
                <a:solidFill>
                  <a:srgbClr val="808080"/>
                </a:solidFill>
                <a:latin typeface="Consolas" panose="020B0609020204030204" pitchFamily="49" charset="0"/>
              </a:rPr>
              <a:t>(</a:t>
            </a:r>
            <a:r>
              <a:rPr lang="en-IN" sz="2800" dirty="0" err="1">
                <a:solidFill>
                  <a:srgbClr val="FF00FF"/>
                </a:solidFill>
                <a:latin typeface="Consolas" panose="020B0609020204030204" pitchFamily="49" charset="0"/>
              </a:rPr>
              <a:t>year</a:t>
            </a:r>
            <a:r>
              <a:rPr lang="en-IN" sz="2800" dirty="0" err="1">
                <a:solidFill>
                  <a:srgbClr val="808080"/>
                </a:solidFill>
                <a:latin typeface="Consolas" panose="020B0609020204030204" pitchFamily="49" charset="0"/>
              </a:rPr>
              <a:t>,</a:t>
            </a:r>
            <a:r>
              <a:rPr lang="en-IN" sz="2800" dirty="0" err="1">
                <a:solidFill>
                  <a:srgbClr val="0000FF"/>
                </a:solidFill>
                <a:latin typeface="Consolas" panose="020B0609020204030204" pitchFamily="49" charset="0"/>
              </a:rPr>
              <a:t>date</a:t>
            </a:r>
            <a:r>
              <a:rPr lang="en-IN" sz="2800" dirty="0">
                <a:solidFill>
                  <a:srgbClr val="808080"/>
                </a:solidFill>
                <a:latin typeface="Consolas" panose="020B0609020204030204" pitchFamily="49" charset="0"/>
              </a:rPr>
              <a:t>)</a:t>
            </a:r>
            <a:endParaRPr lang="en-IN" sz="2800" dirty="0"/>
          </a:p>
        </p:txBody>
      </p:sp>
      <p:pic>
        <p:nvPicPr>
          <p:cNvPr id="25" name="Picture 24"/>
          <p:cNvPicPr>
            <a:picLocks noChangeAspect="1"/>
          </p:cNvPicPr>
          <p:nvPr/>
        </p:nvPicPr>
        <p:blipFill>
          <a:blip r:embed="rId3"/>
          <a:stretch>
            <a:fillRect/>
          </a:stretch>
        </p:blipFill>
        <p:spPr>
          <a:xfrm>
            <a:off x="228600" y="5524500"/>
            <a:ext cx="11147661" cy="2439822"/>
          </a:xfrm>
          <a:prstGeom prst="rect">
            <a:avLst/>
          </a:prstGeom>
        </p:spPr>
      </p:pic>
    </p:spTree>
    <p:extLst>
      <p:ext uri="{BB962C8B-B14F-4D97-AF65-F5344CB8AC3E}">
        <p14:creationId xmlns:p14="http://schemas.microsoft.com/office/powerpoint/2010/main" val="29119427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p:nvPr>
        </p:nvSpPr>
        <p:spPr>
          <a:xfrm>
            <a:off x="13447" y="190500"/>
            <a:ext cx="13944600" cy="1184275"/>
          </a:xfrm>
        </p:spPr>
        <p:txBody>
          <a:bodyPr>
            <a:normAutofit fontScale="90000"/>
          </a:bodyPr>
          <a:lstStyle/>
          <a:p>
            <a:pPr algn="l"/>
            <a:r>
              <a:rPr lang="en-US" dirty="0"/>
              <a:t>Q9. Find maximum values of confirmed, deaths, recovered per year</a:t>
            </a:r>
            <a:endParaRPr lang="en-IN" dirty="0"/>
          </a:p>
        </p:txBody>
      </p:sp>
      <p:sp>
        <p:nvSpPr>
          <p:cNvPr id="4" name="Freeform 13"/>
          <p:cNvSpPr/>
          <p:nvPr/>
        </p:nvSpPr>
        <p:spPr>
          <a:xfrm>
            <a:off x="9906000" y="1913272"/>
            <a:ext cx="7048814" cy="7451056"/>
          </a:xfrm>
          <a:custGeom>
            <a:avLst/>
            <a:gdLst/>
            <a:ahLst/>
            <a:cxnLst/>
            <a:rect l="l" t="t" r="r" b="b"/>
            <a:pathLst>
              <a:path w="7048814" h="7451056">
                <a:moveTo>
                  <a:pt x="0" y="0"/>
                </a:moveTo>
                <a:lnTo>
                  <a:pt x="7048814" y="0"/>
                </a:lnTo>
                <a:lnTo>
                  <a:pt x="7048814" y="7451056"/>
                </a:lnTo>
                <a:lnTo>
                  <a:pt x="0" y="7451056"/>
                </a:lnTo>
                <a:lnTo>
                  <a:pt x="0" y="0"/>
                </a:lnTo>
                <a:close/>
              </a:path>
            </a:pathLst>
          </a:custGeom>
          <a:blipFill>
            <a:blip r:embed="rId3"/>
            <a:stretch>
              <a:fillRect/>
            </a:stretch>
          </a:blipFill>
        </p:spPr>
      </p:sp>
      <p:sp>
        <p:nvSpPr>
          <p:cNvPr id="6" name="Rectangle 5"/>
          <p:cNvSpPr/>
          <p:nvPr/>
        </p:nvSpPr>
        <p:spPr>
          <a:xfrm>
            <a:off x="152400" y="1902066"/>
            <a:ext cx="10972800" cy="3046988"/>
          </a:xfrm>
          <a:prstGeom prst="rect">
            <a:avLst/>
          </a:prstGeom>
        </p:spPr>
        <p:txBody>
          <a:bodyPr wrap="square">
            <a:spAutoFit/>
          </a:bodyPr>
          <a:lstStyle/>
          <a:p>
            <a:r>
              <a:rPr lang="en-US" sz="3200" dirty="0">
                <a:solidFill>
                  <a:srgbClr val="0000FF"/>
                </a:solidFill>
                <a:latin typeface="Consolas" panose="020B0609020204030204" pitchFamily="49" charset="0"/>
              </a:rPr>
              <a:t>select</a:t>
            </a:r>
            <a:r>
              <a:rPr lang="en-US" sz="3200" dirty="0">
                <a:solidFill>
                  <a:srgbClr val="000000"/>
                </a:solidFill>
                <a:latin typeface="Consolas" panose="020B0609020204030204" pitchFamily="49" charset="0"/>
              </a:rPr>
              <a:t> </a:t>
            </a:r>
            <a:r>
              <a:rPr lang="en-US" sz="3200" dirty="0">
                <a:solidFill>
                  <a:srgbClr val="FF00FF"/>
                </a:solidFill>
                <a:latin typeface="Consolas" panose="020B0609020204030204" pitchFamily="49" charset="0"/>
              </a:rPr>
              <a:t>DATEPART</a:t>
            </a:r>
            <a:r>
              <a:rPr lang="en-US" sz="3200" dirty="0">
                <a:solidFill>
                  <a:srgbClr val="808080"/>
                </a:solidFill>
                <a:latin typeface="Consolas" panose="020B0609020204030204" pitchFamily="49" charset="0"/>
              </a:rPr>
              <a:t>(</a:t>
            </a:r>
            <a:r>
              <a:rPr lang="en-US" sz="3200" dirty="0" err="1">
                <a:solidFill>
                  <a:srgbClr val="FF00FF"/>
                </a:solidFill>
                <a:latin typeface="Consolas" panose="020B0609020204030204" pitchFamily="49" charset="0"/>
              </a:rPr>
              <a:t>year</a:t>
            </a:r>
            <a:r>
              <a:rPr lang="en-US" sz="3200" dirty="0" err="1">
                <a:solidFill>
                  <a:srgbClr val="808080"/>
                </a:solidFill>
                <a:latin typeface="Consolas" panose="020B0609020204030204" pitchFamily="49" charset="0"/>
              </a:rPr>
              <a:t>,</a:t>
            </a:r>
            <a:r>
              <a:rPr lang="en-US" sz="3200" dirty="0" err="1">
                <a:solidFill>
                  <a:srgbClr val="0000FF"/>
                </a:solidFill>
                <a:latin typeface="Consolas" panose="020B0609020204030204" pitchFamily="49" charset="0"/>
              </a:rPr>
              <a:t>date</a:t>
            </a:r>
            <a:r>
              <a:rPr lang="en-US" sz="3200" dirty="0">
                <a:solidFill>
                  <a:srgbClr val="808080"/>
                </a:solidFill>
                <a:latin typeface="Consolas" panose="020B0609020204030204" pitchFamily="49" charset="0"/>
              </a:rPr>
              <a:t>),</a:t>
            </a:r>
            <a:r>
              <a:rPr lang="en-US" sz="3200" dirty="0">
                <a:solidFill>
                  <a:srgbClr val="000000"/>
                </a:solidFill>
                <a:latin typeface="Consolas" panose="020B0609020204030204" pitchFamily="49" charset="0"/>
              </a:rPr>
              <a:t> </a:t>
            </a:r>
            <a:r>
              <a:rPr lang="en-US" sz="3200" dirty="0">
                <a:solidFill>
                  <a:srgbClr val="FF00FF"/>
                </a:solidFill>
                <a:latin typeface="Consolas" panose="020B0609020204030204" pitchFamily="49" charset="0"/>
              </a:rPr>
              <a:t>max</a:t>
            </a:r>
            <a:r>
              <a:rPr lang="en-US" sz="3200" dirty="0">
                <a:solidFill>
                  <a:srgbClr val="808080"/>
                </a:solidFill>
                <a:latin typeface="Consolas" panose="020B0609020204030204" pitchFamily="49" charset="0"/>
              </a:rPr>
              <a:t>(</a:t>
            </a:r>
            <a:r>
              <a:rPr lang="en-US" sz="3200" dirty="0">
                <a:solidFill>
                  <a:srgbClr val="000000"/>
                </a:solidFill>
                <a:latin typeface="Consolas" panose="020B0609020204030204" pitchFamily="49" charset="0"/>
              </a:rPr>
              <a:t>confirmed</a:t>
            </a:r>
            <a:r>
              <a:rPr lang="en-US" sz="3200" dirty="0">
                <a:solidFill>
                  <a:srgbClr val="808080"/>
                </a:solidFill>
                <a:latin typeface="Consolas" panose="020B0609020204030204" pitchFamily="49" charset="0"/>
              </a:rPr>
              <a:t>)</a:t>
            </a:r>
            <a:r>
              <a:rPr lang="en-US" sz="3200" dirty="0">
                <a:solidFill>
                  <a:srgbClr val="000000"/>
                </a:solidFill>
                <a:latin typeface="Consolas" panose="020B0609020204030204" pitchFamily="49" charset="0"/>
              </a:rPr>
              <a:t> </a:t>
            </a:r>
            <a:r>
              <a:rPr lang="en-US" sz="3200" dirty="0">
                <a:solidFill>
                  <a:srgbClr val="FF0000"/>
                </a:solidFill>
                <a:latin typeface="Consolas" panose="020B0609020204030204" pitchFamily="49" charset="0"/>
              </a:rPr>
              <a:t>'maximum confirmed case'</a:t>
            </a:r>
            <a:r>
              <a:rPr lang="en-US" sz="3200" dirty="0">
                <a:solidFill>
                  <a:srgbClr val="808080"/>
                </a:solidFill>
                <a:latin typeface="Consolas" panose="020B0609020204030204" pitchFamily="49" charset="0"/>
              </a:rPr>
              <a:t>,</a:t>
            </a:r>
            <a:endParaRPr lang="en-US" sz="3200" dirty="0">
              <a:solidFill>
                <a:srgbClr val="000000"/>
              </a:solidFill>
              <a:latin typeface="Consolas" panose="020B0609020204030204" pitchFamily="49" charset="0"/>
            </a:endParaRPr>
          </a:p>
          <a:p>
            <a:r>
              <a:rPr lang="en-IN" sz="3200" dirty="0">
                <a:solidFill>
                  <a:srgbClr val="FF00FF"/>
                </a:solidFill>
                <a:latin typeface="Consolas" panose="020B0609020204030204" pitchFamily="49" charset="0"/>
              </a:rPr>
              <a:t>max</a:t>
            </a:r>
            <a:r>
              <a:rPr lang="en-IN" sz="3200" dirty="0">
                <a:solidFill>
                  <a:srgbClr val="808080"/>
                </a:solidFill>
                <a:latin typeface="Consolas" panose="020B0609020204030204" pitchFamily="49" charset="0"/>
              </a:rPr>
              <a:t>(</a:t>
            </a:r>
            <a:r>
              <a:rPr lang="en-IN" sz="3200" dirty="0">
                <a:solidFill>
                  <a:srgbClr val="000000"/>
                </a:solidFill>
                <a:latin typeface="Consolas" panose="020B0609020204030204" pitchFamily="49" charset="0"/>
              </a:rPr>
              <a:t>deaths</a:t>
            </a:r>
            <a:r>
              <a:rPr lang="en-IN" sz="3200" dirty="0">
                <a:solidFill>
                  <a:srgbClr val="808080"/>
                </a:solidFill>
                <a:latin typeface="Consolas" panose="020B0609020204030204" pitchFamily="49" charset="0"/>
              </a:rPr>
              <a:t>)</a:t>
            </a:r>
            <a:r>
              <a:rPr lang="en-IN" sz="3200" dirty="0">
                <a:solidFill>
                  <a:srgbClr val="000000"/>
                </a:solidFill>
                <a:latin typeface="Consolas" panose="020B0609020204030204" pitchFamily="49" charset="0"/>
              </a:rPr>
              <a:t> </a:t>
            </a:r>
            <a:r>
              <a:rPr lang="en-IN" sz="3200" dirty="0">
                <a:solidFill>
                  <a:srgbClr val="FF0000"/>
                </a:solidFill>
                <a:latin typeface="Consolas" panose="020B0609020204030204" pitchFamily="49" charset="0"/>
              </a:rPr>
              <a:t>'maximum deaths case'</a:t>
            </a:r>
            <a:r>
              <a:rPr lang="en-IN" sz="3200" dirty="0">
                <a:solidFill>
                  <a:srgbClr val="808080"/>
                </a:solidFill>
                <a:latin typeface="Consolas" panose="020B0609020204030204" pitchFamily="49" charset="0"/>
              </a:rPr>
              <a:t>,</a:t>
            </a:r>
            <a:endParaRPr lang="en-IN" sz="3200" dirty="0">
              <a:solidFill>
                <a:srgbClr val="000000"/>
              </a:solidFill>
              <a:latin typeface="Consolas" panose="020B0609020204030204" pitchFamily="49" charset="0"/>
            </a:endParaRPr>
          </a:p>
          <a:p>
            <a:r>
              <a:rPr lang="en-US" sz="3200" dirty="0">
                <a:solidFill>
                  <a:srgbClr val="FF00FF"/>
                </a:solidFill>
                <a:latin typeface="Consolas" panose="020B0609020204030204" pitchFamily="49" charset="0"/>
              </a:rPr>
              <a:t>max</a:t>
            </a:r>
            <a:r>
              <a:rPr lang="en-US" sz="3200" dirty="0">
                <a:solidFill>
                  <a:srgbClr val="808080"/>
                </a:solidFill>
                <a:latin typeface="Consolas" panose="020B0609020204030204" pitchFamily="49" charset="0"/>
              </a:rPr>
              <a:t>(</a:t>
            </a:r>
            <a:r>
              <a:rPr lang="en-US" sz="3200" dirty="0">
                <a:solidFill>
                  <a:srgbClr val="000000"/>
                </a:solidFill>
                <a:latin typeface="Consolas" panose="020B0609020204030204" pitchFamily="49" charset="0"/>
              </a:rPr>
              <a:t>recovered</a:t>
            </a:r>
            <a:r>
              <a:rPr lang="en-US" sz="3200" dirty="0">
                <a:solidFill>
                  <a:srgbClr val="808080"/>
                </a:solidFill>
                <a:latin typeface="Consolas" panose="020B0609020204030204" pitchFamily="49" charset="0"/>
              </a:rPr>
              <a:t>)</a:t>
            </a:r>
            <a:r>
              <a:rPr lang="en-US" sz="3200" dirty="0">
                <a:solidFill>
                  <a:srgbClr val="000000"/>
                </a:solidFill>
                <a:latin typeface="Consolas" panose="020B0609020204030204" pitchFamily="49" charset="0"/>
              </a:rPr>
              <a:t> </a:t>
            </a:r>
            <a:r>
              <a:rPr lang="en-US" sz="3200" dirty="0">
                <a:solidFill>
                  <a:srgbClr val="FF0000"/>
                </a:solidFill>
                <a:latin typeface="Consolas" panose="020B0609020204030204" pitchFamily="49" charset="0"/>
              </a:rPr>
              <a:t>'maximum </a:t>
            </a:r>
            <a:r>
              <a:rPr lang="en-US" sz="3200" dirty="0" err="1">
                <a:solidFill>
                  <a:srgbClr val="FF0000"/>
                </a:solidFill>
                <a:latin typeface="Consolas" panose="020B0609020204030204" pitchFamily="49" charset="0"/>
              </a:rPr>
              <a:t>recoverd</a:t>
            </a:r>
            <a:r>
              <a:rPr lang="en-US" sz="3200" dirty="0">
                <a:solidFill>
                  <a:srgbClr val="FF0000"/>
                </a:solidFill>
                <a:latin typeface="Consolas" panose="020B0609020204030204" pitchFamily="49" charset="0"/>
              </a:rPr>
              <a:t> </a:t>
            </a:r>
            <a:r>
              <a:rPr lang="en-US" sz="3200" dirty="0" err="1">
                <a:solidFill>
                  <a:srgbClr val="FF0000"/>
                </a:solidFill>
                <a:latin typeface="Consolas" panose="020B0609020204030204" pitchFamily="49" charset="0"/>
              </a:rPr>
              <a:t>case'</a:t>
            </a:r>
            <a:r>
              <a:rPr lang="en-US" sz="3200" dirty="0" err="1">
                <a:solidFill>
                  <a:srgbClr val="0000FF"/>
                </a:solidFill>
                <a:latin typeface="Consolas" panose="020B0609020204030204" pitchFamily="49" charset="0"/>
              </a:rPr>
              <a:t>from</a:t>
            </a:r>
            <a:r>
              <a:rPr lang="en-US" sz="3200" dirty="0">
                <a:solidFill>
                  <a:srgbClr val="000000"/>
                </a:solidFill>
                <a:latin typeface="Consolas" panose="020B0609020204030204" pitchFamily="49" charset="0"/>
              </a:rPr>
              <a:t> [</a:t>
            </a:r>
            <a:r>
              <a:rPr lang="en-US" sz="3200" dirty="0" err="1">
                <a:solidFill>
                  <a:srgbClr val="000000"/>
                </a:solidFill>
                <a:latin typeface="Consolas" panose="020B0609020204030204" pitchFamily="49" charset="0"/>
              </a:rPr>
              <a:t>CoronaVirus</a:t>
            </a:r>
            <a:r>
              <a:rPr lang="en-US" sz="3200" dirty="0">
                <a:solidFill>
                  <a:srgbClr val="000000"/>
                </a:solidFill>
                <a:latin typeface="Consolas" panose="020B0609020204030204" pitchFamily="49" charset="0"/>
              </a:rPr>
              <a:t> ]</a:t>
            </a:r>
          </a:p>
          <a:p>
            <a:r>
              <a:rPr lang="en-IN" sz="3200" dirty="0">
                <a:solidFill>
                  <a:srgbClr val="0000FF"/>
                </a:solidFill>
                <a:latin typeface="Consolas" panose="020B0609020204030204" pitchFamily="49" charset="0"/>
              </a:rPr>
              <a:t>group</a:t>
            </a:r>
            <a:r>
              <a:rPr lang="en-IN" sz="3200" dirty="0">
                <a:solidFill>
                  <a:srgbClr val="000000"/>
                </a:solidFill>
                <a:latin typeface="Consolas" panose="020B0609020204030204" pitchFamily="49" charset="0"/>
              </a:rPr>
              <a:t> </a:t>
            </a:r>
            <a:r>
              <a:rPr lang="en-IN" sz="3200" dirty="0">
                <a:solidFill>
                  <a:srgbClr val="0000FF"/>
                </a:solidFill>
                <a:latin typeface="Consolas" panose="020B0609020204030204" pitchFamily="49" charset="0"/>
              </a:rPr>
              <a:t>by</a:t>
            </a:r>
            <a:r>
              <a:rPr lang="en-IN" sz="3200" dirty="0">
                <a:solidFill>
                  <a:srgbClr val="000000"/>
                </a:solidFill>
                <a:latin typeface="Consolas" panose="020B0609020204030204" pitchFamily="49" charset="0"/>
              </a:rPr>
              <a:t> </a:t>
            </a:r>
            <a:r>
              <a:rPr lang="en-IN" sz="3200" dirty="0">
                <a:solidFill>
                  <a:srgbClr val="FF00FF"/>
                </a:solidFill>
                <a:latin typeface="Consolas" panose="020B0609020204030204" pitchFamily="49" charset="0"/>
              </a:rPr>
              <a:t>DATEPART</a:t>
            </a:r>
            <a:r>
              <a:rPr lang="en-IN" sz="3200" dirty="0">
                <a:solidFill>
                  <a:srgbClr val="808080"/>
                </a:solidFill>
                <a:latin typeface="Consolas" panose="020B0609020204030204" pitchFamily="49" charset="0"/>
              </a:rPr>
              <a:t>(</a:t>
            </a:r>
            <a:r>
              <a:rPr lang="en-IN" sz="3200" dirty="0" err="1">
                <a:solidFill>
                  <a:srgbClr val="FF00FF"/>
                </a:solidFill>
                <a:latin typeface="Consolas" panose="020B0609020204030204" pitchFamily="49" charset="0"/>
              </a:rPr>
              <a:t>year</a:t>
            </a:r>
            <a:r>
              <a:rPr lang="en-IN" sz="3200" dirty="0" err="1">
                <a:solidFill>
                  <a:srgbClr val="808080"/>
                </a:solidFill>
                <a:latin typeface="Consolas" panose="020B0609020204030204" pitchFamily="49" charset="0"/>
              </a:rPr>
              <a:t>,</a:t>
            </a:r>
            <a:r>
              <a:rPr lang="en-IN" sz="3200" dirty="0" err="1">
                <a:solidFill>
                  <a:srgbClr val="0000FF"/>
                </a:solidFill>
                <a:latin typeface="Consolas" panose="020B0609020204030204" pitchFamily="49" charset="0"/>
              </a:rPr>
              <a:t>date</a:t>
            </a:r>
            <a:r>
              <a:rPr lang="en-IN" sz="3200" dirty="0">
                <a:solidFill>
                  <a:srgbClr val="808080"/>
                </a:solidFill>
                <a:latin typeface="Consolas" panose="020B0609020204030204" pitchFamily="49" charset="0"/>
              </a:rPr>
              <a:t>)</a:t>
            </a:r>
            <a:endParaRPr lang="en-IN" sz="3200" dirty="0"/>
          </a:p>
        </p:txBody>
      </p:sp>
      <p:pic>
        <p:nvPicPr>
          <p:cNvPr id="7" name="Picture 6"/>
          <p:cNvPicPr>
            <a:picLocks noChangeAspect="1"/>
          </p:cNvPicPr>
          <p:nvPr/>
        </p:nvPicPr>
        <p:blipFill>
          <a:blip r:embed="rId4"/>
          <a:stretch>
            <a:fillRect/>
          </a:stretch>
        </p:blipFill>
        <p:spPr>
          <a:xfrm>
            <a:off x="174812" y="5667935"/>
            <a:ext cx="11876919" cy="2218765"/>
          </a:xfrm>
          <a:prstGeom prst="rect">
            <a:avLst/>
          </a:prstGeom>
        </p:spPr>
      </p:pic>
    </p:spTree>
    <p:extLst>
      <p:ext uri="{BB962C8B-B14F-4D97-AF65-F5344CB8AC3E}">
        <p14:creationId xmlns:p14="http://schemas.microsoft.com/office/powerpoint/2010/main" val="2918670097"/>
      </p:ext>
    </p:extLst>
  </p:cSld>
  <p:clrMapOvr>
    <a:overrideClrMapping bg1="lt1" tx1="dk1" bg2="lt2" tx2="dk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2241"/>
            <a:ext cx="13182600" cy="1435474"/>
          </a:xfrm>
        </p:spPr>
        <p:txBody>
          <a:bodyPr>
            <a:normAutofit/>
          </a:bodyPr>
          <a:lstStyle/>
          <a:p>
            <a:pPr algn="l"/>
            <a:r>
              <a:rPr lang="en-US" sz="3600" dirty="0"/>
              <a:t>Q10. The total number of case of confirmed, deaths, recovered each month</a:t>
            </a:r>
            <a:endParaRPr lang="en-IN" sz="3600" dirty="0"/>
          </a:p>
        </p:txBody>
      </p:sp>
      <p:sp>
        <p:nvSpPr>
          <p:cNvPr id="4" name="Freeform 13"/>
          <p:cNvSpPr/>
          <p:nvPr/>
        </p:nvSpPr>
        <p:spPr>
          <a:xfrm>
            <a:off x="9906000" y="1913272"/>
            <a:ext cx="7048814" cy="7451056"/>
          </a:xfrm>
          <a:custGeom>
            <a:avLst/>
            <a:gdLst/>
            <a:ahLst/>
            <a:cxnLst/>
            <a:rect l="l" t="t" r="r" b="b"/>
            <a:pathLst>
              <a:path w="7048814" h="7451056">
                <a:moveTo>
                  <a:pt x="0" y="0"/>
                </a:moveTo>
                <a:lnTo>
                  <a:pt x="7048814" y="0"/>
                </a:lnTo>
                <a:lnTo>
                  <a:pt x="7048814" y="7451056"/>
                </a:lnTo>
                <a:lnTo>
                  <a:pt x="0" y="7451056"/>
                </a:lnTo>
                <a:lnTo>
                  <a:pt x="0" y="0"/>
                </a:lnTo>
                <a:close/>
              </a:path>
            </a:pathLst>
          </a:custGeom>
          <a:blipFill>
            <a:blip r:embed="rId2"/>
            <a:stretch>
              <a:fillRect/>
            </a:stretch>
          </a:blipFill>
        </p:spPr>
      </p:sp>
      <p:sp>
        <p:nvSpPr>
          <p:cNvPr id="5" name="Rectangle 4"/>
          <p:cNvSpPr/>
          <p:nvPr/>
        </p:nvSpPr>
        <p:spPr>
          <a:xfrm>
            <a:off x="152400" y="1471333"/>
            <a:ext cx="13639800" cy="3539430"/>
          </a:xfrm>
          <a:prstGeom prst="rect">
            <a:avLst/>
          </a:prstGeom>
        </p:spPr>
        <p:txBody>
          <a:bodyPr wrap="square">
            <a:spAutoFit/>
          </a:bodyPr>
          <a:lstStyle/>
          <a:p>
            <a:r>
              <a:rPr lang="en-US" sz="2800" dirty="0">
                <a:solidFill>
                  <a:srgbClr val="0000FF"/>
                </a:solidFill>
                <a:latin typeface="Consolas" panose="020B0609020204030204" pitchFamily="49" charset="0"/>
              </a:rPr>
              <a:t>select</a:t>
            </a:r>
            <a:r>
              <a:rPr lang="en-US" sz="2800" dirty="0">
                <a:solidFill>
                  <a:srgbClr val="000000"/>
                </a:solidFill>
                <a:latin typeface="Consolas" panose="020B0609020204030204" pitchFamily="49" charset="0"/>
              </a:rPr>
              <a:t> </a:t>
            </a:r>
            <a:r>
              <a:rPr lang="en-US" sz="2800" dirty="0">
                <a:solidFill>
                  <a:srgbClr val="FF00FF"/>
                </a:solidFill>
                <a:latin typeface="Consolas" panose="020B0609020204030204" pitchFamily="49" charset="0"/>
              </a:rPr>
              <a:t>DATEPART</a:t>
            </a:r>
            <a:r>
              <a:rPr lang="en-US" sz="2800" dirty="0">
                <a:solidFill>
                  <a:srgbClr val="808080"/>
                </a:solidFill>
                <a:latin typeface="Consolas" panose="020B0609020204030204" pitchFamily="49" charset="0"/>
              </a:rPr>
              <a:t>(</a:t>
            </a:r>
            <a:r>
              <a:rPr lang="en-US" sz="2800" dirty="0" err="1">
                <a:solidFill>
                  <a:srgbClr val="FF00FF"/>
                </a:solidFill>
                <a:latin typeface="Consolas" panose="020B0609020204030204" pitchFamily="49" charset="0"/>
              </a:rPr>
              <a:t>year</a:t>
            </a:r>
            <a:r>
              <a:rPr lang="en-US" sz="2800" dirty="0" err="1">
                <a:solidFill>
                  <a:srgbClr val="808080"/>
                </a:solidFill>
                <a:latin typeface="Consolas" panose="020B0609020204030204" pitchFamily="49" charset="0"/>
              </a:rPr>
              <a:t>,</a:t>
            </a:r>
            <a:r>
              <a:rPr lang="en-US" sz="2800" dirty="0" err="1">
                <a:solidFill>
                  <a:srgbClr val="0000FF"/>
                </a:solidFill>
                <a:latin typeface="Consolas" panose="020B0609020204030204" pitchFamily="49" charset="0"/>
              </a:rPr>
              <a:t>date</a:t>
            </a:r>
            <a:r>
              <a:rPr lang="en-US" sz="2800" dirty="0">
                <a:solidFill>
                  <a:srgbClr val="808080"/>
                </a:solidFill>
                <a:latin typeface="Consolas" panose="020B0609020204030204" pitchFamily="49" charset="0"/>
              </a:rPr>
              <a:t>)</a:t>
            </a:r>
            <a:r>
              <a:rPr lang="en-US" sz="2800" dirty="0">
                <a:solidFill>
                  <a:srgbClr val="000000"/>
                </a:solidFill>
                <a:latin typeface="Consolas" panose="020B0609020204030204" pitchFamily="49" charset="0"/>
              </a:rPr>
              <a:t> </a:t>
            </a:r>
            <a:r>
              <a:rPr lang="en-US" sz="2800" dirty="0">
                <a:solidFill>
                  <a:srgbClr val="FF0000"/>
                </a:solidFill>
                <a:latin typeface="Consolas" panose="020B0609020204030204" pitchFamily="49" charset="0"/>
              </a:rPr>
              <a:t>'</a:t>
            </a:r>
            <a:r>
              <a:rPr lang="en-US" sz="2800" dirty="0" err="1">
                <a:solidFill>
                  <a:srgbClr val="FF0000"/>
                </a:solidFill>
                <a:latin typeface="Consolas" panose="020B0609020204030204" pitchFamily="49" charset="0"/>
              </a:rPr>
              <a:t>year'</a:t>
            </a:r>
            <a:r>
              <a:rPr lang="en-US" sz="2800" dirty="0" err="1">
                <a:solidFill>
                  <a:srgbClr val="808080"/>
                </a:solidFill>
                <a:latin typeface="Consolas" panose="020B0609020204030204" pitchFamily="49" charset="0"/>
              </a:rPr>
              <a:t>,</a:t>
            </a:r>
            <a:r>
              <a:rPr lang="en-US" sz="2800" dirty="0" err="1">
                <a:solidFill>
                  <a:srgbClr val="FF00FF"/>
                </a:solidFill>
                <a:latin typeface="Consolas" panose="020B0609020204030204" pitchFamily="49" charset="0"/>
              </a:rPr>
              <a:t>DATEPART</a:t>
            </a:r>
            <a:r>
              <a:rPr lang="en-US" sz="2800" dirty="0">
                <a:solidFill>
                  <a:srgbClr val="808080"/>
                </a:solidFill>
                <a:latin typeface="Consolas" panose="020B0609020204030204" pitchFamily="49" charset="0"/>
              </a:rPr>
              <a:t>(</a:t>
            </a:r>
            <a:r>
              <a:rPr lang="en-US" sz="2800" dirty="0" err="1">
                <a:solidFill>
                  <a:srgbClr val="FF00FF"/>
                </a:solidFill>
                <a:latin typeface="Consolas" panose="020B0609020204030204" pitchFamily="49" charset="0"/>
              </a:rPr>
              <a:t>MONTH</a:t>
            </a:r>
            <a:r>
              <a:rPr lang="en-US" sz="2800" dirty="0" err="1">
                <a:solidFill>
                  <a:srgbClr val="808080"/>
                </a:solidFill>
                <a:latin typeface="Consolas" panose="020B0609020204030204" pitchFamily="49" charset="0"/>
              </a:rPr>
              <a:t>,</a:t>
            </a:r>
            <a:r>
              <a:rPr lang="en-US" sz="2800" dirty="0" err="1">
                <a:solidFill>
                  <a:srgbClr val="0000FF"/>
                </a:solidFill>
                <a:latin typeface="Consolas" panose="020B0609020204030204" pitchFamily="49" charset="0"/>
              </a:rPr>
              <a:t>date</a:t>
            </a:r>
            <a:r>
              <a:rPr lang="en-US" sz="2800" dirty="0">
                <a:solidFill>
                  <a:srgbClr val="808080"/>
                </a:solidFill>
                <a:latin typeface="Consolas" panose="020B0609020204030204" pitchFamily="49" charset="0"/>
              </a:rPr>
              <a:t>)</a:t>
            </a:r>
            <a:r>
              <a:rPr lang="en-US" sz="2800" dirty="0">
                <a:solidFill>
                  <a:srgbClr val="000000"/>
                </a:solidFill>
                <a:latin typeface="Consolas" panose="020B0609020204030204" pitchFamily="49" charset="0"/>
              </a:rPr>
              <a:t> </a:t>
            </a:r>
            <a:r>
              <a:rPr lang="en-US" sz="2800" dirty="0">
                <a:solidFill>
                  <a:srgbClr val="FF0000"/>
                </a:solidFill>
                <a:latin typeface="Consolas" panose="020B0609020204030204" pitchFamily="49" charset="0"/>
              </a:rPr>
              <a:t>'</a:t>
            </a:r>
            <a:r>
              <a:rPr lang="en-US" sz="2800" dirty="0" err="1">
                <a:solidFill>
                  <a:srgbClr val="FF0000"/>
                </a:solidFill>
                <a:latin typeface="Consolas" panose="020B0609020204030204" pitchFamily="49" charset="0"/>
              </a:rPr>
              <a:t>month_count'</a:t>
            </a:r>
            <a:r>
              <a:rPr lang="en-US" sz="2800" dirty="0" err="1">
                <a:solidFill>
                  <a:srgbClr val="808080"/>
                </a:solidFill>
                <a:latin typeface="Consolas" panose="020B0609020204030204" pitchFamily="49" charset="0"/>
              </a:rPr>
              <a:t>,</a:t>
            </a:r>
            <a:r>
              <a:rPr lang="en-US" sz="2800" dirty="0" err="1">
                <a:solidFill>
                  <a:srgbClr val="FF00FF"/>
                </a:solidFill>
                <a:latin typeface="Consolas" panose="020B0609020204030204" pitchFamily="49" charset="0"/>
              </a:rPr>
              <a:t>DATENAME</a:t>
            </a:r>
            <a:r>
              <a:rPr lang="en-US" sz="2800" dirty="0">
                <a:solidFill>
                  <a:srgbClr val="808080"/>
                </a:solidFill>
                <a:latin typeface="Consolas" panose="020B0609020204030204" pitchFamily="49" charset="0"/>
              </a:rPr>
              <a:t>(</a:t>
            </a:r>
            <a:r>
              <a:rPr lang="en-US" sz="2800" dirty="0" err="1">
                <a:solidFill>
                  <a:srgbClr val="FF00FF"/>
                </a:solidFill>
                <a:latin typeface="Consolas" panose="020B0609020204030204" pitchFamily="49" charset="0"/>
              </a:rPr>
              <a:t>MONTH</a:t>
            </a:r>
            <a:r>
              <a:rPr lang="en-US" sz="2800" dirty="0" err="1">
                <a:solidFill>
                  <a:srgbClr val="808080"/>
                </a:solidFill>
                <a:latin typeface="Consolas" panose="020B0609020204030204" pitchFamily="49" charset="0"/>
              </a:rPr>
              <a:t>,</a:t>
            </a:r>
            <a:r>
              <a:rPr lang="en-US" sz="2800" dirty="0" err="1">
                <a:solidFill>
                  <a:srgbClr val="0000FF"/>
                </a:solidFill>
                <a:latin typeface="Consolas" panose="020B0609020204030204" pitchFamily="49" charset="0"/>
              </a:rPr>
              <a:t>date</a:t>
            </a:r>
            <a:r>
              <a:rPr lang="en-US" sz="2800" dirty="0">
                <a:solidFill>
                  <a:srgbClr val="808080"/>
                </a:solidFill>
                <a:latin typeface="Consolas" panose="020B0609020204030204" pitchFamily="49" charset="0"/>
              </a:rPr>
              <a:t>)</a:t>
            </a:r>
            <a:r>
              <a:rPr lang="en-US" sz="2800" dirty="0">
                <a:solidFill>
                  <a:srgbClr val="000000"/>
                </a:solidFill>
                <a:latin typeface="Consolas" panose="020B0609020204030204" pitchFamily="49" charset="0"/>
              </a:rPr>
              <a:t> </a:t>
            </a:r>
            <a:r>
              <a:rPr lang="en-US" sz="2800" dirty="0">
                <a:solidFill>
                  <a:srgbClr val="FF0000"/>
                </a:solidFill>
                <a:latin typeface="Consolas" panose="020B0609020204030204" pitchFamily="49" charset="0"/>
              </a:rPr>
              <a:t>'</a:t>
            </a:r>
            <a:r>
              <a:rPr lang="en-US" sz="2800" dirty="0" err="1">
                <a:solidFill>
                  <a:srgbClr val="FF0000"/>
                </a:solidFill>
                <a:latin typeface="Consolas" panose="020B0609020204030204" pitchFamily="49" charset="0"/>
              </a:rPr>
              <a:t>month_name</a:t>
            </a:r>
            <a:r>
              <a:rPr lang="en-US" sz="2800" dirty="0">
                <a:solidFill>
                  <a:srgbClr val="FF0000"/>
                </a:solidFill>
                <a:latin typeface="Consolas" panose="020B0609020204030204" pitchFamily="49" charset="0"/>
              </a:rPr>
              <a:t>'</a:t>
            </a:r>
            <a:r>
              <a:rPr lang="en-US" sz="2800" dirty="0">
                <a:solidFill>
                  <a:srgbClr val="808080"/>
                </a:solidFill>
                <a:latin typeface="Consolas" panose="020B0609020204030204" pitchFamily="49" charset="0"/>
              </a:rPr>
              <a:t>,</a:t>
            </a:r>
            <a:endParaRPr lang="en-US" sz="2800" dirty="0">
              <a:solidFill>
                <a:srgbClr val="000000"/>
              </a:solidFill>
              <a:latin typeface="Consolas" panose="020B0609020204030204" pitchFamily="49" charset="0"/>
            </a:endParaRPr>
          </a:p>
          <a:p>
            <a:r>
              <a:rPr lang="en-US" sz="2800" dirty="0">
                <a:solidFill>
                  <a:srgbClr val="FF00FF"/>
                </a:solidFill>
                <a:latin typeface="Consolas" panose="020B0609020204030204" pitchFamily="49" charset="0"/>
              </a:rPr>
              <a:t>sum</a:t>
            </a:r>
            <a:r>
              <a:rPr lang="en-US" sz="2800" dirty="0">
                <a:solidFill>
                  <a:srgbClr val="808080"/>
                </a:solidFill>
                <a:latin typeface="Consolas" panose="020B0609020204030204" pitchFamily="49" charset="0"/>
              </a:rPr>
              <a:t>(</a:t>
            </a:r>
            <a:r>
              <a:rPr lang="en-US" sz="2800" dirty="0">
                <a:solidFill>
                  <a:srgbClr val="000000"/>
                </a:solidFill>
                <a:latin typeface="Consolas" panose="020B0609020204030204" pitchFamily="49" charset="0"/>
              </a:rPr>
              <a:t>confirmed</a:t>
            </a:r>
            <a:r>
              <a:rPr lang="en-US" sz="2800" dirty="0">
                <a:solidFill>
                  <a:srgbClr val="808080"/>
                </a:solidFill>
                <a:latin typeface="Consolas" panose="020B0609020204030204" pitchFamily="49" charset="0"/>
              </a:rPr>
              <a:t>)</a:t>
            </a:r>
            <a:r>
              <a:rPr lang="en-US" sz="2800" dirty="0">
                <a:solidFill>
                  <a:srgbClr val="000000"/>
                </a:solidFill>
                <a:latin typeface="Consolas" panose="020B0609020204030204" pitchFamily="49" charset="0"/>
              </a:rPr>
              <a:t> </a:t>
            </a:r>
            <a:r>
              <a:rPr lang="en-US" sz="2800" dirty="0">
                <a:solidFill>
                  <a:srgbClr val="FF0000"/>
                </a:solidFill>
                <a:latin typeface="Consolas" panose="020B0609020204030204" pitchFamily="49" charset="0"/>
              </a:rPr>
              <a:t>'</a:t>
            </a:r>
            <a:r>
              <a:rPr lang="en-US" sz="2800" dirty="0" err="1">
                <a:solidFill>
                  <a:srgbClr val="FF0000"/>
                </a:solidFill>
                <a:latin typeface="Consolas" panose="020B0609020204030204" pitchFamily="49" charset="0"/>
              </a:rPr>
              <a:t>Totla_confirmed_case'</a:t>
            </a:r>
            <a:r>
              <a:rPr lang="en-US" sz="2800" dirty="0" err="1">
                <a:solidFill>
                  <a:srgbClr val="808080"/>
                </a:solidFill>
                <a:latin typeface="Consolas" panose="020B0609020204030204" pitchFamily="49" charset="0"/>
              </a:rPr>
              <a:t>,</a:t>
            </a:r>
            <a:r>
              <a:rPr lang="en-US" sz="2800" dirty="0" err="1">
                <a:solidFill>
                  <a:srgbClr val="FF00FF"/>
                </a:solidFill>
                <a:latin typeface="Consolas" panose="020B0609020204030204" pitchFamily="49" charset="0"/>
              </a:rPr>
              <a:t>sum</a:t>
            </a:r>
            <a:r>
              <a:rPr lang="en-US" sz="2800" dirty="0">
                <a:solidFill>
                  <a:srgbClr val="808080"/>
                </a:solidFill>
                <a:latin typeface="Consolas" panose="020B0609020204030204" pitchFamily="49" charset="0"/>
              </a:rPr>
              <a:t>(</a:t>
            </a:r>
            <a:r>
              <a:rPr lang="en-US" sz="2800" dirty="0">
                <a:solidFill>
                  <a:srgbClr val="000000"/>
                </a:solidFill>
                <a:latin typeface="Consolas" panose="020B0609020204030204" pitchFamily="49" charset="0"/>
              </a:rPr>
              <a:t>deaths</a:t>
            </a:r>
            <a:r>
              <a:rPr lang="en-US" sz="2800" dirty="0">
                <a:solidFill>
                  <a:srgbClr val="808080"/>
                </a:solidFill>
                <a:latin typeface="Consolas" panose="020B0609020204030204" pitchFamily="49" charset="0"/>
              </a:rPr>
              <a:t>)</a:t>
            </a:r>
            <a:r>
              <a:rPr lang="en-US" sz="2800" dirty="0">
                <a:solidFill>
                  <a:srgbClr val="000000"/>
                </a:solidFill>
                <a:latin typeface="Consolas" panose="020B0609020204030204" pitchFamily="49" charset="0"/>
              </a:rPr>
              <a:t> </a:t>
            </a:r>
            <a:r>
              <a:rPr lang="en-US" sz="2800" dirty="0">
                <a:solidFill>
                  <a:srgbClr val="FF0000"/>
                </a:solidFill>
                <a:latin typeface="Consolas" panose="020B0609020204030204" pitchFamily="49" charset="0"/>
              </a:rPr>
              <a:t>'</a:t>
            </a:r>
            <a:r>
              <a:rPr lang="en-US" sz="2800" dirty="0" err="1">
                <a:solidFill>
                  <a:srgbClr val="FF0000"/>
                </a:solidFill>
                <a:latin typeface="Consolas" panose="020B0609020204030204" pitchFamily="49" charset="0"/>
              </a:rPr>
              <a:t>Totla_deaths_case'</a:t>
            </a:r>
            <a:r>
              <a:rPr lang="en-US" sz="2800" dirty="0" err="1">
                <a:solidFill>
                  <a:srgbClr val="808080"/>
                </a:solidFill>
                <a:latin typeface="Consolas" panose="020B0609020204030204" pitchFamily="49" charset="0"/>
              </a:rPr>
              <a:t>,</a:t>
            </a:r>
            <a:r>
              <a:rPr lang="en-US" sz="2800" dirty="0" err="1">
                <a:solidFill>
                  <a:srgbClr val="FF00FF"/>
                </a:solidFill>
                <a:latin typeface="Consolas" panose="020B0609020204030204" pitchFamily="49" charset="0"/>
              </a:rPr>
              <a:t>sum</a:t>
            </a:r>
            <a:r>
              <a:rPr lang="en-US" sz="2800" dirty="0">
                <a:solidFill>
                  <a:srgbClr val="808080"/>
                </a:solidFill>
                <a:latin typeface="Consolas" panose="020B0609020204030204" pitchFamily="49" charset="0"/>
              </a:rPr>
              <a:t>(</a:t>
            </a:r>
            <a:r>
              <a:rPr lang="en-US" sz="2800" dirty="0">
                <a:solidFill>
                  <a:srgbClr val="000000"/>
                </a:solidFill>
                <a:latin typeface="Consolas" panose="020B0609020204030204" pitchFamily="49" charset="0"/>
              </a:rPr>
              <a:t>recovered</a:t>
            </a:r>
            <a:r>
              <a:rPr lang="en-US" sz="2800" dirty="0">
                <a:solidFill>
                  <a:srgbClr val="808080"/>
                </a:solidFill>
                <a:latin typeface="Consolas" panose="020B0609020204030204" pitchFamily="49" charset="0"/>
              </a:rPr>
              <a:t>)</a:t>
            </a:r>
            <a:r>
              <a:rPr lang="en-US" sz="2800" dirty="0">
                <a:solidFill>
                  <a:srgbClr val="000000"/>
                </a:solidFill>
                <a:latin typeface="Consolas" panose="020B0609020204030204" pitchFamily="49" charset="0"/>
              </a:rPr>
              <a:t> </a:t>
            </a:r>
            <a:r>
              <a:rPr lang="en-US" sz="2800" dirty="0">
                <a:solidFill>
                  <a:srgbClr val="FF0000"/>
                </a:solidFill>
                <a:latin typeface="Consolas" panose="020B0609020204030204" pitchFamily="49" charset="0"/>
              </a:rPr>
              <a:t>'</a:t>
            </a:r>
            <a:r>
              <a:rPr lang="en-US" sz="2800" dirty="0" err="1">
                <a:solidFill>
                  <a:srgbClr val="FF0000"/>
                </a:solidFill>
                <a:latin typeface="Consolas" panose="020B0609020204030204" pitchFamily="49" charset="0"/>
              </a:rPr>
              <a:t>Totla_recovered_case</a:t>
            </a:r>
            <a:r>
              <a:rPr lang="en-US" sz="2800" dirty="0">
                <a:solidFill>
                  <a:srgbClr val="FF0000"/>
                </a:solidFill>
                <a:latin typeface="Consolas" panose="020B0609020204030204" pitchFamily="49" charset="0"/>
              </a:rPr>
              <a:t>'</a:t>
            </a:r>
            <a:endParaRPr lang="en-US" sz="2800" dirty="0">
              <a:solidFill>
                <a:srgbClr val="000000"/>
              </a:solidFill>
              <a:latin typeface="Consolas" panose="020B0609020204030204" pitchFamily="49" charset="0"/>
            </a:endParaRPr>
          </a:p>
          <a:p>
            <a:r>
              <a:rPr lang="en-IN" sz="2800" dirty="0">
                <a:solidFill>
                  <a:srgbClr val="0000FF"/>
                </a:solidFill>
                <a:latin typeface="Consolas" panose="020B0609020204030204" pitchFamily="49" charset="0"/>
              </a:rPr>
              <a:t>from</a:t>
            </a:r>
            <a:r>
              <a:rPr lang="en-IN" sz="2800" dirty="0">
                <a:solidFill>
                  <a:srgbClr val="000000"/>
                </a:solidFill>
                <a:latin typeface="Consolas" panose="020B0609020204030204" pitchFamily="49" charset="0"/>
              </a:rPr>
              <a:t> [</a:t>
            </a:r>
            <a:r>
              <a:rPr lang="en-IN" sz="2800" dirty="0" err="1">
                <a:solidFill>
                  <a:srgbClr val="000000"/>
                </a:solidFill>
                <a:latin typeface="Consolas" panose="020B0609020204030204" pitchFamily="49" charset="0"/>
              </a:rPr>
              <a:t>CoronaVirus</a:t>
            </a:r>
            <a:r>
              <a:rPr lang="en-IN" sz="2800" dirty="0">
                <a:solidFill>
                  <a:srgbClr val="000000"/>
                </a:solidFill>
                <a:latin typeface="Consolas" panose="020B0609020204030204" pitchFamily="49" charset="0"/>
              </a:rPr>
              <a:t> ]</a:t>
            </a:r>
          </a:p>
          <a:p>
            <a:r>
              <a:rPr lang="en-US" sz="2800" dirty="0">
                <a:solidFill>
                  <a:srgbClr val="0000FF"/>
                </a:solidFill>
                <a:latin typeface="Consolas" panose="020B0609020204030204" pitchFamily="49" charset="0"/>
              </a:rPr>
              <a:t>group</a:t>
            </a:r>
            <a:r>
              <a:rPr lang="en-US" sz="2800" dirty="0">
                <a:solidFill>
                  <a:srgbClr val="000000"/>
                </a:solidFill>
                <a:latin typeface="Consolas" panose="020B0609020204030204" pitchFamily="49" charset="0"/>
              </a:rPr>
              <a:t> </a:t>
            </a:r>
            <a:r>
              <a:rPr lang="en-US" sz="2800" dirty="0">
                <a:solidFill>
                  <a:srgbClr val="0000FF"/>
                </a:solidFill>
                <a:latin typeface="Consolas" panose="020B0609020204030204" pitchFamily="49" charset="0"/>
              </a:rPr>
              <a:t>by</a:t>
            </a:r>
            <a:r>
              <a:rPr lang="en-US" sz="2800" dirty="0">
                <a:solidFill>
                  <a:srgbClr val="000000"/>
                </a:solidFill>
                <a:latin typeface="Consolas" panose="020B0609020204030204" pitchFamily="49" charset="0"/>
              </a:rPr>
              <a:t> </a:t>
            </a:r>
            <a:r>
              <a:rPr lang="en-US" sz="2800" dirty="0">
                <a:solidFill>
                  <a:srgbClr val="FF00FF"/>
                </a:solidFill>
                <a:latin typeface="Consolas" panose="020B0609020204030204" pitchFamily="49" charset="0"/>
              </a:rPr>
              <a:t>DATEPART</a:t>
            </a:r>
            <a:r>
              <a:rPr lang="en-US" sz="2800" dirty="0">
                <a:solidFill>
                  <a:srgbClr val="808080"/>
                </a:solidFill>
                <a:latin typeface="Consolas" panose="020B0609020204030204" pitchFamily="49" charset="0"/>
              </a:rPr>
              <a:t>(</a:t>
            </a:r>
            <a:r>
              <a:rPr lang="en-US" sz="2800" dirty="0" err="1">
                <a:solidFill>
                  <a:srgbClr val="FF00FF"/>
                </a:solidFill>
                <a:latin typeface="Consolas" panose="020B0609020204030204" pitchFamily="49" charset="0"/>
              </a:rPr>
              <a:t>year</a:t>
            </a:r>
            <a:r>
              <a:rPr lang="en-US" sz="2800" dirty="0" err="1">
                <a:solidFill>
                  <a:srgbClr val="808080"/>
                </a:solidFill>
                <a:latin typeface="Consolas" panose="020B0609020204030204" pitchFamily="49" charset="0"/>
              </a:rPr>
              <a:t>,</a:t>
            </a:r>
            <a:r>
              <a:rPr lang="en-US" sz="2800" dirty="0" err="1">
                <a:solidFill>
                  <a:srgbClr val="0000FF"/>
                </a:solidFill>
                <a:latin typeface="Consolas" panose="020B0609020204030204" pitchFamily="49" charset="0"/>
              </a:rPr>
              <a:t>date</a:t>
            </a:r>
            <a:r>
              <a:rPr lang="en-US" sz="2800" dirty="0">
                <a:solidFill>
                  <a:srgbClr val="808080"/>
                </a:solidFill>
                <a:latin typeface="Consolas" panose="020B0609020204030204" pitchFamily="49" charset="0"/>
              </a:rPr>
              <a:t>),</a:t>
            </a:r>
            <a:r>
              <a:rPr lang="en-US" sz="2800" dirty="0">
                <a:solidFill>
                  <a:srgbClr val="FF00FF"/>
                </a:solidFill>
                <a:latin typeface="Consolas" panose="020B0609020204030204" pitchFamily="49" charset="0"/>
              </a:rPr>
              <a:t>DATEPART</a:t>
            </a:r>
            <a:r>
              <a:rPr lang="en-US" sz="2800" dirty="0">
                <a:solidFill>
                  <a:srgbClr val="808080"/>
                </a:solidFill>
                <a:latin typeface="Consolas" panose="020B0609020204030204" pitchFamily="49" charset="0"/>
              </a:rPr>
              <a:t>(</a:t>
            </a:r>
            <a:r>
              <a:rPr lang="en-US" sz="2800" dirty="0" err="1">
                <a:solidFill>
                  <a:srgbClr val="FF00FF"/>
                </a:solidFill>
                <a:latin typeface="Consolas" panose="020B0609020204030204" pitchFamily="49" charset="0"/>
              </a:rPr>
              <a:t>MONTH</a:t>
            </a:r>
            <a:r>
              <a:rPr lang="en-US" sz="2800" dirty="0" err="1">
                <a:solidFill>
                  <a:srgbClr val="808080"/>
                </a:solidFill>
                <a:latin typeface="Consolas" panose="020B0609020204030204" pitchFamily="49" charset="0"/>
              </a:rPr>
              <a:t>,</a:t>
            </a:r>
            <a:r>
              <a:rPr lang="en-US" sz="2800" dirty="0" err="1">
                <a:solidFill>
                  <a:srgbClr val="0000FF"/>
                </a:solidFill>
                <a:latin typeface="Consolas" panose="020B0609020204030204" pitchFamily="49" charset="0"/>
              </a:rPr>
              <a:t>date</a:t>
            </a:r>
            <a:r>
              <a:rPr lang="en-US" sz="2800" dirty="0">
                <a:solidFill>
                  <a:srgbClr val="808080"/>
                </a:solidFill>
                <a:latin typeface="Consolas" panose="020B0609020204030204" pitchFamily="49" charset="0"/>
              </a:rPr>
              <a:t>),</a:t>
            </a:r>
            <a:r>
              <a:rPr lang="en-US" sz="2800" dirty="0">
                <a:solidFill>
                  <a:srgbClr val="FF00FF"/>
                </a:solidFill>
                <a:latin typeface="Consolas" panose="020B0609020204030204" pitchFamily="49" charset="0"/>
              </a:rPr>
              <a:t>DATENAME</a:t>
            </a:r>
            <a:r>
              <a:rPr lang="en-US" sz="2800" dirty="0">
                <a:solidFill>
                  <a:srgbClr val="808080"/>
                </a:solidFill>
                <a:latin typeface="Consolas" panose="020B0609020204030204" pitchFamily="49" charset="0"/>
              </a:rPr>
              <a:t>(</a:t>
            </a:r>
            <a:r>
              <a:rPr lang="en-US" sz="2800" dirty="0" err="1">
                <a:solidFill>
                  <a:srgbClr val="FF00FF"/>
                </a:solidFill>
                <a:latin typeface="Consolas" panose="020B0609020204030204" pitchFamily="49" charset="0"/>
              </a:rPr>
              <a:t>MONTH</a:t>
            </a:r>
            <a:r>
              <a:rPr lang="en-US" sz="2800" dirty="0" err="1">
                <a:solidFill>
                  <a:srgbClr val="808080"/>
                </a:solidFill>
                <a:latin typeface="Consolas" panose="020B0609020204030204" pitchFamily="49" charset="0"/>
              </a:rPr>
              <a:t>,</a:t>
            </a:r>
            <a:r>
              <a:rPr lang="en-US" sz="2800" dirty="0" err="1">
                <a:solidFill>
                  <a:srgbClr val="0000FF"/>
                </a:solidFill>
                <a:latin typeface="Consolas" panose="020B0609020204030204" pitchFamily="49" charset="0"/>
              </a:rPr>
              <a:t>date</a:t>
            </a:r>
            <a:r>
              <a:rPr lang="en-US" sz="2800" dirty="0">
                <a:solidFill>
                  <a:srgbClr val="808080"/>
                </a:solidFill>
                <a:latin typeface="Consolas" panose="020B0609020204030204" pitchFamily="49" charset="0"/>
              </a:rPr>
              <a:t>)</a:t>
            </a:r>
            <a:r>
              <a:rPr lang="en-US" sz="2800" dirty="0">
                <a:solidFill>
                  <a:srgbClr val="000000"/>
                </a:solidFill>
                <a:latin typeface="Consolas" panose="020B0609020204030204" pitchFamily="49" charset="0"/>
              </a:rPr>
              <a:t> </a:t>
            </a:r>
          </a:p>
          <a:p>
            <a:r>
              <a:rPr lang="en-IN" sz="2800" dirty="0">
                <a:solidFill>
                  <a:srgbClr val="0000FF"/>
                </a:solidFill>
                <a:latin typeface="Consolas" panose="020B0609020204030204" pitchFamily="49" charset="0"/>
              </a:rPr>
              <a:t>order</a:t>
            </a:r>
            <a:r>
              <a:rPr lang="en-IN" sz="2800" dirty="0">
                <a:solidFill>
                  <a:srgbClr val="000000"/>
                </a:solidFill>
                <a:latin typeface="Consolas" panose="020B0609020204030204" pitchFamily="49" charset="0"/>
              </a:rPr>
              <a:t> </a:t>
            </a:r>
            <a:r>
              <a:rPr lang="en-IN" sz="2800" dirty="0">
                <a:solidFill>
                  <a:srgbClr val="0000FF"/>
                </a:solidFill>
                <a:latin typeface="Consolas" panose="020B0609020204030204" pitchFamily="49" charset="0"/>
              </a:rPr>
              <a:t>by</a:t>
            </a:r>
            <a:r>
              <a:rPr lang="en-IN" sz="2800" dirty="0">
                <a:solidFill>
                  <a:srgbClr val="000000"/>
                </a:solidFill>
                <a:latin typeface="Consolas" panose="020B0609020204030204" pitchFamily="49" charset="0"/>
              </a:rPr>
              <a:t> </a:t>
            </a:r>
            <a:r>
              <a:rPr lang="en-IN" sz="2800" dirty="0" err="1">
                <a:solidFill>
                  <a:srgbClr val="FF00FF"/>
                </a:solidFill>
                <a:latin typeface="Consolas" panose="020B0609020204030204" pitchFamily="49" charset="0"/>
              </a:rPr>
              <a:t>year</a:t>
            </a:r>
            <a:r>
              <a:rPr lang="en-IN" sz="2800" dirty="0" err="1">
                <a:solidFill>
                  <a:srgbClr val="808080"/>
                </a:solidFill>
                <a:latin typeface="Consolas" panose="020B0609020204030204" pitchFamily="49" charset="0"/>
              </a:rPr>
              <a:t>,</a:t>
            </a:r>
            <a:r>
              <a:rPr lang="en-IN" sz="2800" dirty="0" err="1">
                <a:solidFill>
                  <a:srgbClr val="000000"/>
                </a:solidFill>
                <a:latin typeface="Consolas" panose="020B0609020204030204" pitchFamily="49" charset="0"/>
              </a:rPr>
              <a:t>month_count</a:t>
            </a:r>
            <a:endParaRPr lang="en-IN" sz="2800" dirty="0"/>
          </a:p>
        </p:txBody>
      </p:sp>
      <p:pic>
        <p:nvPicPr>
          <p:cNvPr id="6" name="Picture 5"/>
          <p:cNvPicPr>
            <a:picLocks noChangeAspect="1"/>
          </p:cNvPicPr>
          <p:nvPr/>
        </p:nvPicPr>
        <p:blipFill>
          <a:blip r:embed="rId3"/>
          <a:stretch>
            <a:fillRect/>
          </a:stretch>
        </p:blipFill>
        <p:spPr>
          <a:xfrm>
            <a:off x="152400" y="5398914"/>
            <a:ext cx="11144564" cy="4391665"/>
          </a:xfrm>
          <a:prstGeom prst="rect">
            <a:avLst/>
          </a:prstGeom>
        </p:spPr>
      </p:pic>
    </p:spTree>
    <p:extLst>
      <p:ext uri="{BB962C8B-B14F-4D97-AF65-F5344CB8AC3E}">
        <p14:creationId xmlns:p14="http://schemas.microsoft.com/office/powerpoint/2010/main" val="3813910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81000" y="-419099"/>
            <a:ext cx="17449800" cy="2133600"/>
          </a:xfrm>
        </p:spPr>
        <p:txBody>
          <a:bodyPr>
            <a:normAutofit/>
          </a:bodyPr>
          <a:lstStyle/>
          <a:p>
            <a:pPr algn="l"/>
            <a:r>
              <a:rPr lang="en-US" sz="2800" dirty="0">
                <a:latin typeface="Times New Roman" panose="02020603050405020304" pitchFamily="18" charset="0"/>
                <a:cs typeface="Times New Roman" panose="02020603050405020304" pitchFamily="18" charset="0"/>
              </a:rPr>
              <a:t>-Q11. Check how corona virus spread out with respect to confirmed case</a:t>
            </a:r>
            <a:br>
              <a:rPr lang="en-US" sz="2800" dirty="0">
                <a:latin typeface="Times New Roman" panose="02020603050405020304" pitchFamily="18" charset="0"/>
                <a:cs typeface="Times New Roman" panose="02020603050405020304" pitchFamily="18" charset="0"/>
              </a:rPr>
            </a:b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Eg</a:t>
            </a:r>
            <a:r>
              <a:rPr lang="en-US" sz="2800" dirty="0">
                <a:latin typeface="Times New Roman" panose="02020603050405020304" pitchFamily="18" charset="0"/>
                <a:cs typeface="Times New Roman" panose="02020603050405020304" pitchFamily="18" charset="0"/>
              </a:rPr>
              <a:t>.: total confirmed cases, their average, variance &amp; STDEV )</a:t>
            </a:r>
            <a:endParaRPr lang="en-IN" sz="2800" dirty="0">
              <a:latin typeface="Times New Roman" panose="02020603050405020304" pitchFamily="18" charset="0"/>
              <a:cs typeface="Times New Roman" panose="02020603050405020304" pitchFamily="18" charset="0"/>
            </a:endParaRPr>
          </a:p>
        </p:txBody>
      </p:sp>
      <p:sp>
        <p:nvSpPr>
          <p:cNvPr id="4" name="Freeform 13"/>
          <p:cNvSpPr/>
          <p:nvPr/>
        </p:nvSpPr>
        <p:spPr>
          <a:xfrm>
            <a:off x="9906000" y="1913272"/>
            <a:ext cx="7048814" cy="7451056"/>
          </a:xfrm>
          <a:custGeom>
            <a:avLst/>
            <a:gdLst/>
            <a:ahLst/>
            <a:cxnLst/>
            <a:rect l="l" t="t" r="r" b="b"/>
            <a:pathLst>
              <a:path w="7048814" h="7451056">
                <a:moveTo>
                  <a:pt x="0" y="0"/>
                </a:moveTo>
                <a:lnTo>
                  <a:pt x="7048814" y="0"/>
                </a:lnTo>
                <a:lnTo>
                  <a:pt x="7048814" y="7451056"/>
                </a:lnTo>
                <a:lnTo>
                  <a:pt x="0" y="7451056"/>
                </a:lnTo>
                <a:lnTo>
                  <a:pt x="0" y="0"/>
                </a:lnTo>
                <a:close/>
              </a:path>
            </a:pathLst>
          </a:custGeom>
          <a:blipFill>
            <a:blip r:embed="rId2"/>
            <a:stretch>
              <a:fillRect/>
            </a:stretch>
          </a:blipFill>
        </p:spPr>
      </p:sp>
      <p:sp>
        <p:nvSpPr>
          <p:cNvPr id="5" name="Rectangle 4"/>
          <p:cNvSpPr/>
          <p:nvPr/>
        </p:nvSpPr>
        <p:spPr>
          <a:xfrm>
            <a:off x="349624" y="1714501"/>
            <a:ext cx="14356976" cy="2554545"/>
          </a:xfrm>
          <a:prstGeom prst="rect">
            <a:avLst/>
          </a:prstGeom>
        </p:spPr>
        <p:txBody>
          <a:bodyPr wrap="square">
            <a:spAutoFit/>
          </a:bodyPr>
          <a:lstStyle/>
          <a:p>
            <a:r>
              <a:rPr lang="en-US" sz="3200" dirty="0">
                <a:solidFill>
                  <a:srgbClr val="0000FF"/>
                </a:solidFill>
                <a:latin typeface="Consolas" panose="020B0609020204030204" pitchFamily="49" charset="0"/>
              </a:rPr>
              <a:t>select</a:t>
            </a:r>
            <a:r>
              <a:rPr lang="en-US" sz="3200" dirty="0">
                <a:solidFill>
                  <a:srgbClr val="000000"/>
                </a:solidFill>
                <a:latin typeface="Consolas" panose="020B0609020204030204" pitchFamily="49" charset="0"/>
              </a:rPr>
              <a:t> </a:t>
            </a:r>
            <a:r>
              <a:rPr lang="en-US" sz="3200" dirty="0">
                <a:solidFill>
                  <a:srgbClr val="FF00FF"/>
                </a:solidFill>
                <a:latin typeface="Consolas" panose="020B0609020204030204" pitchFamily="49" charset="0"/>
              </a:rPr>
              <a:t>sum</a:t>
            </a:r>
            <a:r>
              <a:rPr lang="en-US" sz="3200" dirty="0">
                <a:solidFill>
                  <a:srgbClr val="808080"/>
                </a:solidFill>
                <a:latin typeface="Consolas" panose="020B0609020204030204" pitchFamily="49" charset="0"/>
              </a:rPr>
              <a:t>(</a:t>
            </a:r>
            <a:r>
              <a:rPr lang="en-US" sz="3200" dirty="0">
                <a:solidFill>
                  <a:srgbClr val="000000"/>
                </a:solidFill>
                <a:latin typeface="Consolas" panose="020B0609020204030204" pitchFamily="49" charset="0"/>
              </a:rPr>
              <a:t>confirmed</a:t>
            </a:r>
            <a:r>
              <a:rPr lang="en-US" sz="3200" dirty="0">
                <a:solidFill>
                  <a:srgbClr val="808080"/>
                </a:solidFill>
                <a:latin typeface="Consolas" panose="020B0609020204030204" pitchFamily="49" charset="0"/>
              </a:rPr>
              <a:t>)</a:t>
            </a:r>
            <a:r>
              <a:rPr lang="en-US" sz="3200" dirty="0">
                <a:solidFill>
                  <a:srgbClr val="000000"/>
                </a:solidFill>
                <a:latin typeface="Consolas" panose="020B0609020204030204" pitchFamily="49" charset="0"/>
              </a:rPr>
              <a:t> </a:t>
            </a:r>
            <a:r>
              <a:rPr lang="en-US" sz="3200" dirty="0">
                <a:solidFill>
                  <a:srgbClr val="FF0000"/>
                </a:solidFill>
                <a:latin typeface="Consolas" panose="020B0609020204030204" pitchFamily="49" charset="0"/>
              </a:rPr>
              <a:t>'total confirmed case'</a:t>
            </a:r>
            <a:r>
              <a:rPr lang="en-US" sz="3200" dirty="0">
                <a:solidFill>
                  <a:srgbClr val="808080"/>
                </a:solidFill>
                <a:latin typeface="Consolas" panose="020B0609020204030204" pitchFamily="49" charset="0"/>
              </a:rPr>
              <a:t>,</a:t>
            </a:r>
            <a:endParaRPr lang="en-US" sz="3200" dirty="0">
              <a:solidFill>
                <a:srgbClr val="000000"/>
              </a:solidFill>
              <a:latin typeface="Consolas" panose="020B0609020204030204" pitchFamily="49" charset="0"/>
            </a:endParaRPr>
          </a:p>
          <a:p>
            <a:r>
              <a:rPr lang="en-IN" sz="3200" dirty="0" err="1">
                <a:solidFill>
                  <a:srgbClr val="FF00FF"/>
                </a:solidFill>
                <a:latin typeface="Consolas" panose="020B0609020204030204" pitchFamily="49" charset="0"/>
              </a:rPr>
              <a:t>avg</a:t>
            </a:r>
            <a:r>
              <a:rPr lang="en-IN" sz="3200" dirty="0">
                <a:solidFill>
                  <a:srgbClr val="808080"/>
                </a:solidFill>
                <a:latin typeface="Consolas" panose="020B0609020204030204" pitchFamily="49" charset="0"/>
              </a:rPr>
              <a:t>(</a:t>
            </a:r>
            <a:r>
              <a:rPr lang="en-IN" sz="3200" dirty="0">
                <a:solidFill>
                  <a:srgbClr val="000000"/>
                </a:solidFill>
                <a:latin typeface="Consolas" panose="020B0609020204030204" pitchFamily="49" charset="0"/>
              </a:rPr>
              <a:t>confirmed</a:t>
            </a:r>
            <a:r>
              <a:rPr lang="en-IN" sz="3200" dirty="0">
                <a:solidFill>
                  <a:srgbClr val="808080"/>
                </a:solidFill>
                <a:latin typeface="Consolas" panose="020B0609020204030204" pitchFamily="49" charset="0"/>
              </a:rPr>
              <a:t>)</a:t>
            </a:r>
            <a:r>
              <a:rPr lang="en-IN" sz="3200" dirty="0">
                <a:solidFill>
                  <a:srgbClr val="000000"/>
                </a:solidFill>
                <a:latin typeface="Consolas" panose="020B0609020204030204" pitchFamily="49" charset="0"/>
              </a:rPr>
              <a:t> </a:t>
            </a:r>
            <a:r>
              <a:rPr lang="en-IN" sz="3200" dirty="0">
                <a:solidFill>
                  <a:srgbClr val="FF0000"/>
                </a:solidFill>
                <a:latin typeface="Consolas" panose="020B0609020204030204" pitchFamily="49" charset="0"/>
              </a:rPr>
              <a:t>'</a:t>
            </a:r>
            <a:r>
              <a:rPr lang="en-IN" sz="3200" dirty="0" err="1">
                <a:solidFill>
                  <a:srgbClr val="FF0000"/>
                </a:solidFill>
                <a:latin typeface="Consolas" panose="020B0609020204030204" pitchFamily="49" charset="0"/>
              </a:rPr>
              <a:t>avg</a:t>
            </a:r>
            <a:r>
              <a:rPr lang="en-IN" sz="3200" dirty="0">
                <a:solidFill>
                  <a:srgbClr val="FF0000"/>
                </a:solidFill>
                <a:latin typeface="Consolas" panose="020B0609020204030204" pitchFamily="49" charset="0"/>
              </a:rPr>
              <a:t> confirmed case'</a:t>
            </a:r>
            <a:r>
              <a:rPr lang="en-IN" sz="3200" dirty="0">
                <a:solidFill>
                  <a:srgbClr val="808080"/>
                </a:solidFill>
                <a:latin typeface="Consolas" panose="020B0609020204030204" pitchFamily="49" charset="0"/>
              </a:rPr>
              <a:t>,</a:t>
            </a:r>
            <a:endParaRPr lang="en-IN" sz="3200" dirty="0">
              <a:solidFill>
                <a:srgbClr val="000000"/>
              </a:solidFill>
              <a:latin typeface="Consolas" panose="020B0609020204030204" pitchFamily="49" charset="0"/>
            </a:endParaRPr>
          </a:p>
          <a:p>
            <a:r>
              <a:rPr lang="en-IN" sz="3200" dirty="0" err="1">
                <a:solidFill>
                  <a:srgbClr val="FF00FF"/>
                </a:solidFill>
                <a:latin typeface="Consolas" panose="020B0609020204030204" pitchFamily="49" charset="0"/>
              </a:rPr>
              <a:t>var</a:t>
            </a:r>
            <a:r>
              <a:rPr lang="en-IN" sz="3200" dirty="0">
                <a:solidFill>
                  <a:srgbClr val="808080"/>
                </a:solidFill>
                <a:latin typeface="Consolas" panose="020B0609020204030204" pitchFamily="49" charset="0"/>
              </a:rPr>
              <a:t>(</a:t>
            </a:r>
            <a:r>
              <a:rPr lang="en-IN" sz="3200" dirty="0">
                <a:solidFill>
                  <a:srgbClr val="000000"/>
                </a:solidFill>
                <a:latin typeface="Consolas" panose="020B0609020204030204" pitchFamily="49" charset="0"/>
              </a:rPr>
              <a:t>confirmed</a:t>
            </a:r>
            <a:r>
              <a:rPr lang="en-IN" sz="3200" dirty="0">
                <a:solidFill>
                  <a:srgbClr val="808080"/>
                </a:solidFill>
                <a:latin typeface="Consolas" panose="020B0609020204030204" pitchFamily="49" charset="0"/>
              </a:rPr>
              <a:t>)</a:t>
            </a:r>
            <a:r>
              <a:rPr lang="en-IN" sz="3200" dirty="0">
                <a:solidFill>
                  <a:srgbClr val="FF0000"/>
                </a:solidFill>
                <a:latin typeface="Consolas" panose="020B0609020204030204" pitchFamily="49" charset="0"/>
              </a:rPr>
              <a:t>'</a:t>
            </a:r>
            <a:r>
              <a:rPr lang="en-IN" sz="3200" dirty="0" err="1">
                <a:solidFill>
                  <a:srgbClr val="FF0000"/>
                </a:solidFill>
                <a:latin typeface="Consolas" panose="020B0609020204030204" pitchFamily="49" charset="0"/>
              </a:rPr>
              <a:t>varians</a:t>
            </a:r>
            <a:r>
              <a:rPr lang="en-IN" sz="3200" dirty="0">
                <a:solidFill>
                  <a:srgbClr val="FF0000"/>
                </a:solidFill>
                <a:latin typeface="Consolas" panose="020B0609020204030204" pitchFamily="49" charset="0"/>
              </a:rPr>
              <a:t> confirmed case'</a:t>
            </a:r>
            <a:r>
              <a:rPr lang="en-IN" sz="3200" dirty="0">
                <a:solidFill>
                  <a:srgbClr val="808080"/>
                </a:solidFill>
                <a:latin typeface="Consolas" panose="020B0609020204030204" pitchFamily="49" charset="0"/>
              </a:rPr>
              <a:t>,</a:t>
            </a:r>
            <a:endParaRPr lang="en-IN" sz="3200" dirty="0">
              <a:solidFill>
                <a:srgbClr val="000000"/>
              </a:solidFill>
              <a:latin typeface="Consolas" panose="020B0609020204030204" pitchFamily="49" charset="0"/>
            </a:endParaRPr>
          </a:p>
          <a:p>
            <a:r>
              <a:rPr lang="en-US" sz="3200" dirty="0" err="1">
                <a:solidFill>
                  <a:srgbClr val="FF00FF"/>
                </a:solidFill>
                <a:latin typeface="Consolas" panose="020B0609020204030204" pitchFamily="49" charset="0"/>
              </a:rPr>
              <a:t>stdev</a:t>
            </a:r>
            <a:r>
              <a:rPr lang="en-US" sz="3200" dirty="0">
                <a:solidFill>
                  <a:srgbClr val="808080"/>
                </a:solidFill>
                <a:latin typeface="Consolas" panose="020B0609020204030204" pitchFamily="49" charset="0"/>
              </a:rPr>
              <a:t>(</a:t>
            </a:r>
            <a:r>
              <a:rPr lang="en-US" sz="3200" dirty="0">
                <a:solidFill>
                  <a:srgbClr val="000000"/>
                </a:solidFill>
                <a:latin typeface="Consolas" panose="020B0609020204030204" pitchFamily="49" charset="0"/>
              </a:rPr>
              <a:t>confirmed</a:t>
            </a:r>
            <a:r>
              <a:rPr lang="en-US" sz="3200" dirty="0">
                <a:solidFill>
                  <a:srgbClr val="808080"/>
                </a:solidFill>
                <a:latin typeface="Consolas" panose="020B0609020204030204" pitchFamily="49" charset="0"/>
              </a:rPr>
              <a:t>)</a:t>
            </a:r>
            <a:r>
              <a:rPr lang="en-US" sz="3200" dirty="0">
                <a:solidFill>
                  <a:srgbClr val="000000"/>
                </a:solidFill>
                <a:latin typeface="Consolas" panose="020B0609020204030204" pitchFamily="49" charset="0"/>
              </a:rPr>
              <a:t> </a:t>
            </a:r>
            <a:r>
              <a:rPr lang="en-US" sz="3200" dirty="0">
                <a:solidFill>
                  <a:srgbClr val="FF0000"/>
                </a:solidFill>
                <a:latin typeface="Consolas" panose="020B0609020204030204" pitchFamily="49" charset="0"/>
              </a:rPr>
              <a:t>'</a:t>
            </a:r>
            <a:r>
              <a:rPr lang="en-US" sz="3200" dirty="0" err="1">
                <a:solidFill>
                  <a:srgbClr val="FF0000"/>
                </a:solidFill>
                <a:latin typeface="Consolas" panose="020B0609020204030204" pitchFamily="49" charset="0"/>
              </a:rPr>
              <a:t>standared</a:t>
            </a:r>
            <a:r>
              <a:rPr lang="en-US" sz="3200" dirty="0">
                <a:solidFill>
                  <a:srgbClr val="FF0000"/>
                </a:solidFill>
                <a:latin typeface="Consolas" panose="020B0609020204030204" pitchFamily="49" charset="0"/>
              </a:rPr>
              <a:t> deviation confirmed case'</a:t>
            </a:r>
            <a:endParaRPr lang="en-US" sz="3200" dirty="0">
              <a:solidFill>
                <a:srgbClr val="000000"/>
              </a:solidFill>
              <a:latin typeface="Consolas" panose="020B0609020204030204" pitchFamily="49" charset="0"/>
            </a:endParaRPr>
          </a:p>
          <a:p>
            <a:r>
              <a:rPr lang="en-IN" sz="3200" dirty="0">
                <a:solidFill>
                  <a:srgbClr val="0000FF"/>
                </a:solidFill>
                <a:latin typeface="Consolas" panose="020B0609020204030204" pitchFamily="49" charset="0"/>
              </a:rPr>
              <a:t>from</a:t>
            </a:r>
            <a:r>
              <a:rPr lang="en-IN" sz="3200" dirty="0">
                <a:solidFill>
                  <a:srgbClr val="000000"/>
                </a:solidFill>
                <a:latin typeface="Consolas" panose="020B0609020204030204" pitchFamily="49" charset="0"/>
              </a:rPr>
              <a:t> [</a:t>
            </a:r>
            <a:r>
              <a:rPr lang="en-IN" sz="3200" dirty="0" err="1">
                <a:solidFill>
                  <a:srgbClr val="000000"/>
                </a:solidFill>
                <a:latin typeface="Consolas" panose="020B0609020204030204" pitchFamily="49" charset="0"/>
              </a:rPr>
              <a:t>CoronaVirus</a:t>
            </a:r>
            <a:r>
              <a:rPr lang="en-IN" sz="3200" dirty="0">
                <a:solidFill>
                  <a:srgbClr val="000000"/>
                </a:solidFill>
                <a:latin typeface="Consolas" panose="020B0609020204030204" pitchFamily="49" charset="0"/>
              </a:rPr>
              <a:t> ]</a:t>
            </a:r>
            <a:endParaRPr lang="en-IN" sz="3200" dirty="0"/>
          </a:p>
        </p:txBody>
      </p:sp>
      <p:pic>
        <p:nvPicPr>
          <p:cNvPr id="6" name="Picture 5"/>
          <p:cNvPicPr>
            <a:picLocks noChangeAspect="1"/>
          </p:cNvPicPr>
          <p:nvPr/>
        </p:nvPicPr>
        <p:blipFill>
          <a:blip r:embed="rId3"/>
          <a:stretch>
            <a:fillRect/>
          </a:stretch>
        </p:blipFill>
        <p:spPr>
          <a:xfrm>
            <a:off x="349624" y="4838701"/>
            <a:ext cx="10820400" cy="2590800"/>
          </a:xfrm>
          <a:prstGeom prst="rect">
            <a:avLst/>
          </a:prstGeom>
        </p:spPr>
      </p:pic>
    </p:spTree>
    <p:extLst>
      <p:ext uri="{BB962C8B-B14F-4D97-AF65-F5344CB8AC3E}">
        <p14:creationId xmlns:p14="http://schemas.microsoft.com/office/powerpoint/2010/main" val="22401648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4800" y="342901"/>
            <a:ext cx="15925800" cy="2285999"/>
          </a:xfrm>
        </p:spPr>
        <p:txBody>
          <a:bodyPr>
            <a:normAutofit/>
          </a:bodyPr>
          <a:lstStyle/>
          <a:p>
            <a:pPr algn="l"/>
            <a:r>
              <a:rPr lang="en-US" sz="3600" dirty="0">
                <a:latin typeface="Times New Roman" panose="02020603050405020304" pitchFamily="18" charset="0"/>
                <a:cs typeface="Times New Roman" panose="02020603050405020304" pitchFamily="18" charset="0"/>
              </a:rPr>
              <a:t>Q12. Check how corona virus spread out with respect to death case per month</a:t>
            </a:r>
            <a:br>
              <a:rPr lang="en-US" sz="3600" dirty="0">
                <a:latin typeface="Times New Roman" panose="02020603050405020304" pitchFamily="18" charset="0"/>
                <a:cs typeface="Times New Roman" panose="02020603050405020304" pitchFamily="18" charset="0"/>
              </a:rPr>
            </a:br>
            <a:r>
              <a:rPr lang="en-US" sz="3600" dirty="0" smtClean="0">
                <a:latin typeface="Times New Roman" panose="02020603050405020304" pitchFamily="18" charset="0"/>
                <a:cs typeface="Times New Roman" panose="02020603050405020304" pitchFamily="18" charset="0"/>
              </a:rPr>
              <a:t> </a:t>
            </a:r>
            <a:r>
              <a:rPr lang="en-US" sz="3600" dirty="0">
                <a:latin typeface="Times New Roman" panose="02020603050405020304" pitchFamily="18" charset="0"/>
                <a:cs typeface="Times New Roman" panose="02020603050405020304" pitchFamily="18" charset="0"/>
              </a:rPr>
              <a:t>(</a:t>
            </a:r>
            <a:r>
              <a:rPr lang="en-US" sz="3600" dirty="0" err="1">
                <a:latin typeface="Times New Roman" panose="02020603050405020304" pitchFamily="18" charset="0"/>
                <a:cs typeface="Times New Roman" panose="02020603050405020304" pitchFamily="18" charset="0"/>
              </a:rPr>
              <a:t>Eg</a:t>
            </a:r>
            <a:r>
              <a:rPr lang="en-US" sz="3600" dirty="0">
                <a:latin typeface="Times New Roman" panose="02020603050405020304" pitchFamily="18" charset="0"/>
                <a:cs typeface="Times New Roman" panose="02020603050405020304" pitchFamily="18" charset="0"/>
              </a:rPr>
              <a:t>.: total confirmed cases, their average, variance &amp; STDEV )</a:t>
            </a:r>
          </a:p>
        </p:txBody>
      </p:sp>
      <p:sp>
        <p:nvSpPr>
          <p:cNvPr id="4" name="Freeform 13"/>
          <p:cNvSpPr/>
          <p:nvPr/>
        </p:nvSpPr>
        <p:spPr>
          <a:xfrm>
            <a:off x="9677400" y="3162300"/>
            <a:ext cx="7048814" cy="7451056"/>
          </a:xfrm>
          <a:custGeom>
            <a:avLst/>
            <a:gdLst/>
            <a:ahLst/>
            <a:cxnLst/>
            <a:rect l="l" t="t" r="r" b="b"/>
            <a:pathLst>
              <a:path w="7048814" h="7451056">
                <a:moveTo>
                  <a:pt x="0" y="0"/>
                </a:moveTo>
                <a:lnTo>
                  <a:pt x="7048814" y="0"/>
                </a:lnTo>
                <a:lnTo>
                  <a:pt x="7048814" y="7451056"/>
                </a:lnTo>
                <a:lnTo>
                  <a:pt x="0" y="7451056"/>
                </a:lnTo>
                <a:lnTo>
                  <a:pt x="0" y="0"/>
                </a:lnTo>
                <a:close/>
              </a:path>
            </a:pathLst>
          </a:custGeom>
          <a:blipFill>
            <a:blip r:embed="rId2"/>
            <a:stretch>
              <a:fillRect/>
            </a:stretch>
          </a:blipFill>
        </p:spPr>
      </p:sp>
      <p:sp>
        <p:nvSpPr>
          <p:cNvPr id="5" name="Rectangle 4"/>
          <p:cNvSpPr/>
          <p:nvPr/>
        </p:nvSpPr>
        <p:spPr>
          <a:xfrm>
            <a:off x="533400" y="2628900"/>
            <a:ext cx="12420600" cy="2246769"/>
          </a:xfrm>
          <a:prstGeom prst="rect">
            <a:avLst/>
          </a:prstGeom>
        </p:spPr>
        <p:txBody>
          <a:bodyPr wrap="square">
            <a:spAutoFit/>
          </a:bodyPr>
          <a:lstStyle/>
          <a:p>
            <a:r>
              <a:rPr lang="en-US" sz="2800" dirty="0">
                <a:solidFill>
                  <a:srgbClr val="0000FF"/>
                </a:solidFill>
                <a:latin typeface="Times New Roman" panose="02020603050405020304" pitchFamily="18" charset="0"/>
                <a:cs typeface="Times New Roman" panose="02020603050405020304" pitchFamily="18" charset="0"/>
              </a:rPr>
              <a:t>select</a:t>
            </a:r>
            <a:r>
              <a:rPr lang="en-US" sz="2800" dirty="0">
                <a:solidFill>
                  <a:srgbClr val="000000"/>
                </a:solidFill>
                <a:latin typeface="Times New Roman" panose="02020603050405020304" pitchFamily="18" charset="0"/>
                <a:cs typeface="Times New Roman" panose="02020603050405020304" pitchFamily="18" charset="0"/>
              </a:rPr>
              <a:t> </a:t>
            </a:r>
            <a:r>
              <a:rPr lang="en-US" sz="2800" dirty="0">
                <a:solidFill>
                  <a:srgbClr val="FF00FF"/>
                </a:solidFill>
                <a:latin typeface="Times New Roman" panose="02020603050405020304" pitchFamily="18" charset="0"/>
                <a:cs typeface="Times New Roman" panose="02020603050405020304" pitchFamily="18" charset="0"/>
              </a:rPr>
              <a:t>sum</a:t>
            </a:r>
            <a:r>
              <a:rPr lang="en-US" sz="2800" dirty="0">
                <a:solidFill>
                  <a:srgbClr val="808080"/>
                </a:solidFill>
                <a:latin typeface="Times New Roman" panose="02020603050405020304" pitchFamily="18" charset="0"/>
                <a:cs typeface="Times New Roman" panose="02020603050405020304" pitchFamily="18" charset="0"/>
              </a:rPr>
              <a:t>(</a:t>
            </a:r>
            <a:r>
              <a:rPr lang="en-US" sz="2800" dirty="0">
                <a:solidFill>
                  <a:srgbClr val="000000"/>
                </a:solidFill>
                <a:latin typeface="Times New Roman" panose="02020603050405020304" pitchFamily="18" charset="0"/>
                <a:cs typeface="Times New Roman" panose="02020603050405020304" pitchFamily="18" charset="0"/>
              </a:rPr>
              <a:t>Deaths</a:t>
            </a:r>
            <a:r>
              <a:rPr lang="en-US" sz="2800" dirty="0">
                <a:solidFill>
                  <a:srgbClr val="808080"/>
                </a:solidFill>
                <a:latin typeface="Times New Roman" panose="02020603050405020304" pitchFamily="18" charset="0"/>
                <a:cs typeface="Times New Roman" panose="02020603050405020304" pitchFamily="18" charset="0"/>
              </a:rPr>
              <a:t>)</a:t>
            </a:r>
            <a:r>
              <a:rPr lang="en-US" sz="2800" dirty="0">
                <a:solidFill>
                  <a:srgbClr val="000000"/>
                </a:solidFill>
                <a:latin typeface="Times New Roman" panose="02020603050405020304" pitchFamily="18" charset="0"/>
                <a:cs typeface="Times New Roman" panose="02020603050405020304" pitchFamily="18" charset="0"/>
              </a:rPr>
              <a:t> </a:t>
            </a:r>
            <a:r>
              <a:rPr lang="en-US" sz="2800" dirty="0">
                <a:solidFill>
                  <a:srgbClr val="FF0000"/>
                </a:solidFill>
                <a:latin typeface="Times New Roman" panose="02020603050405020304" pitchFamily="18" charset="0"/>
                <a:cs typeface="Times New Roman" panose="02020603050405020304" pitchFamily="18" charset="0"/>
              </a:rPr>
              <a:t>'total Deaths case'</a:t>
            </a:r>
            <a:r>
              <a:rPr lang="en-US" sz="2800" dirty="0">
                <a:solidFill>
                  <a:srgbClr val="808080"/>
                </a:solidFill>
                <a:latin typeface="Times New Roman" panose="02020603050405020304" pitchFamily="18" charset="0"/>
                <a:cs typeface="Times New Roman" panose="02020603050405020304" pitchFamily="18" charset="0"/>
              </a:rPr>
              <a:t>,</a:t>
            </a:r>
            <a:endParaRPr lang="en-US" sz="2800" dirty="0">
              <a:solidFill>
                <a:srgbClr val="000000"/>
              </a:solidFill>
              <a:latin typeface="Times New Roman" panose="02020603050405020304" pitchFamily="18" charset="0"/>
              <a:cs typeface="Times New Roman" panose="02020603050405020304" pitchFamily="18" charset="0"/>
            </a:endParaRPr>
          </a:p>
          <a:p>
            <a:r>
              <a:rPr lang="en-IN" sz="2800" dirty="0" err="1">
                <a:solidFill>
                  <a:srgbClr val="FF00FF"/>
                </a:solidFill>
                <a:latin typeface="Times New Roman" panose="02020603050405020304" pitchFamily="18" charset="0"/>
                <a:cs typeface="Times New Roman" panose="02020603050405020304" pitchFamily="18" charset="0"/>
              </a:rPr>
              <a:t>avg</a:t>
            </a:r>
            <a:r>
              <a:rPr lang="en-IN" sz="2800" dirty="0">
                <a:solidFill>
                  <a:srgbClr val="808080"/>
                </a:solidFill>
                <a:latin typeface="Times New Roman" panose="02020603050405020304" pitchFamily="18" charset="0"/>
                <a:cs typeface="Times New Roman" panose="02020603050405020304" pitchFamily="18" charset="0"/>
              </a:rPr>
              <a:t>(</a:t>
            </a:r>
            <a:r>
              <a:rPr lang="en-IN" sz="2800" dirty="0">
                <a:solidFill>
                  <a:srgbClr val="000000"/>
                </a:solidFill>
                <a:latin typeface="Times New Roman" panose="02020603050405020304" pitchFamily="18" charset="0"/>
                <a:cs typeface="Times New Roman" panose="02020603050405020304" pitchFamily="18" charset="0"/>
              </a:rPr>
              <a:t>Deaths</a:t>
            </a:r>
            <a:r>
              <a:rPr lang="en-IN" sz="2800" dirty="0">
                <a:solidFill>
                  <a:srgbClr val="808080"/>
                </a:solidFill>
                <a:latin typeface="Times New Roman" panose="02020603050405020304" pitchFamily="18" charset="0"/>
                <a:cs typeface="Times New Roman" panose="02020603050405020304" pitchFamily="18" charset="0"/>
              </a:rPr>
              <a:t>)</a:t>
            </a:r>
            <a:r>
              <a:rPr lang="en-IN" sz="2800" dirty="0">
                <a:solidFill>
                  <a:srgbClr val="000000"/>
                </a:solidFill>
                <a:latin typeface="Times New Roman" panose="02020603050405020304" pitchFamily="18" charset="0"/>
                <a:cs typeface="Times New Roman" panose="02020603050405020304" pitchFamily="18" charset="0"/>
              </a:rPr>
              <a:t> </a:t>
            </a:r>
            <a:r>
              <a:rPr lang="en-IN" sz="2800" dirty="0">
                <a:solidFill>
                  <a:srgbClr val="FF0000"/>
                </a:solidFill>
                <a:latin typeface="Times New Roman" panose="02020603050405020304" pitchFamily="18" charset="0"/>
                <a:cs typeface="Times New Roman" panose="02020603050405020304" pitchFamily="18" charset="0"/>
              </a:rPr>
              <a:t>'</a:t>
            </a:r>
            <a:r>
              <a:rPr lang="en-IN" sz="2800" dirty="0" err="1">
                <a:solidFill>
                  <a:srgbClr val="FF0000"/>
                </a:solidFill>
                <a:latin typeface="Times New Roman" panose="02020603050405020304" pitchFamily="18" charset="0"/>
                <a:cs typeface="Times New Roman" panose="02020603050405020304" pitchFamily="18" charset="0"/>
              </a:rPr>
              <a:t>avg</a:t>
            </a:r>
            <a:r>
              <a:rPr lang="en-IN" sz="2800" dirty="0">
                <a:solidFill>
                  <a:srgbClr val="FF0000"/>
                </a:solidFill>
                <a:latin typeface="Times New Roman" panose="02020603050405020304" pitchFamily="18" charset="0"/>
                <a:cs typeface="Times New Roman" panose="02020603050405020304" pitchFamily="18" charset="0"/>
              </a:rPr>
              <a:t> Deaths case'</a:t>
            </a:r>
            <a:r>
              <a:rPr lang="en-IN" sz="2800" dirty="0">
                <a:solidFill>
                  <a:srgbClr val="808080"/>
                </a:solidFill>
                <a:latin typeface="Times New Roman" panose="02020603050405020304" pitchFamily="18" charset="0"/>
                <a:cs typeface="Times New Roman" panose="02020603050405020304" pitchFamily="18" charset="0"/>
              </a:rPr>
              <a:t>,</a:t>
            </a:r>
            <a:endParaRPr lang="en-IN" sz="2800" dirty="0">
              <a:solidFill>
                <a:srgbClr val="000000"/>
              </a:solidFill>
              <a:latin typeface="Times New Roman" panose="02020603050405020304" pitchFamily="18" charset="0"/>
              <a:cs typeface="Times New Roman" panose="02020603050405020304" pitchFamily="18" charset="0"/>
            </a:endParaRPr>
          </a:p>
          <a:p>
            <a:r>
              <a:rPr lang="en-IN" sz="2800" dirty="0" err="1">
                <a:solidFill>
                  <a:srgbClr val="FF00FF"/>
                </a:solidFill>
                <a:latin typeface="Times New Roman" panose="02020603050405020304" pitchFamily="18" charset="0"/>
                <a:cs typeface="Times New Roman" panose="02020603050405020304" pitchFamily="18" charset="0"/>
              </a:rPr>
              <a:t>var</a:t>
            </a:r>
            <a:r>
              <a:rPr lang="en-IN" sz="2800" dirty="0">
                <a:solidFill>
                  <a:srgbClr val="808080"/>
                </a:solidFill>
                <a:latin typeface="Times New Roman" panose="02020603050405020304" pitchFamily="18" charset="0"/>
                <a:cs typeface="Times New Roman" panose="02020603050405020304" pitchFamily="18" charset="0"/>
              </a:rPr>
              <a:t>(</a:t>
            </a:r>
            <a:r>
              <a:rPr lang="en-IN" sz="2800" dirty="0">
                <a:solidFill>
                  <a:srgbClr val="000000"/>
                </a:solidFill>
                <a:latin typeface="Times New Roman" panose="02020603050405020304" pitchFamily="18" charset="0"/>
                <a:cs typeface="Times New Roman" panose="02020603050405020304" pitchFamily="18" charset="0"/>
              </a:rPr>
              <a:t>Deaths</a:t>
            </a:r>
            <a:r>
              <a:rPr lang="en-IN" sz="2800" dirty="0">
                <a:solidFill>
                  <a:srgbClr val="808080"/>
                </a:solidFill>
                <a:latin typeface="Times New Roman" panose="02020603050405020304" pitchFamily="18" charset="0"/>
                <a:cs typeface="Times New Roman" panose="02020603050405020304" pitchFamily="18" charset="0"/>
              </a:rPr>
              <a:t>)</a:t>
            </a:r>
            <a:r>
              <a:rPr lang="en-IN" sz="2800" dirty="0">
                <a:solidFill>
                  <a:srgbClr val="FF0000"/>
                </a:solidFill>
                <a:latin typeface="Times New Roman" panose="02020603050405020304" pitchFamily="18" charset="0"/>
                <a:cs typeface="Times New Roman" panose="02020603050405020304" pitchFamily="18" charset="0"/>
              </a:rPr>
              <a:t>'</a:t>
            </a:r>
            <a:r>
              <a:rPr lang="en-IN" sz="2800" dirty="0" err="1">
                <a:solidFill>
                  <a:srgbClr val="FF0000"/>
                </a:solidFill>
                <a:latin typeface="Times New Roman" panose="02020603050405020304" pitchFamily="18" charset="0"/>
                <a:cs typeface="Times New Roman" panose="02020603050405020304" pitchFamily="18" charset="0"/>
              </a:rPr>
              <a:t>varians</a:t>
            </a:r>
            <a:r>
              <a:rPr lang="en-IN" sz="2800" dirty="0">
                <a:solidFill>
                  <a:srgbClr val="FF0000"/>
                </a:solidFill>
                <a:latin typeface="Times New Roman" panose="02020603050405020304" pitchFamily="18" charset="0"/>
                <a:cs typeface="Times New Roman" panose="02020603050405020304" pitchFamily="18" charset="0"/>
              </a:rPr>
              <a:t> Deaths case'</a:t>
            </a:r>
            <a:r>
              <a:rPr lang="en-IN" sz="2800" dirty="0">
                <a:solidFill>
                  <a:srgbClr val="808080"/>
                </a:solidFill>
                <a:latin typeface="Times New Roman" panose="02020603050405020304" pitchFamily="18" charset="0"/>
                <a:cs typeface="Times New Roman" panose="02020603050405020304" pitchFamily="18" charset="0"/>
              </a:rPr>
              <a:t>,</a:t>
            </a:r>
            <a:endParaRPr lang="en-IN" sz="2800" dirty="0">
              <a:solidFill>
                <a:srgbClr val="000000"/>
              </a:solidFill>
              <a:latin typeface="Times New Roman" panose="02020603050405020304" pitchFamily="18" charset="0"/>
              <a:cs typeface="Times New Roman" panose="02020603050405020304" pitchFamily="18" charset="0"/>
            </a:endParaRPr>
          </a:p>
          <a:p>
            <a:r>
              <a:rPr lang="en-US" sz="2800" dirty="0" err="1">
                <a:solidFill>
                  <a:srgbClr val="FF00FF"/>
                </a:solidFill>
                <a:latin typeface="Times New Roman" panose="02020603050405020304" pitchFamily="18" charset="0"/>
                <a:cs typeface="Times New Roman" panose="02020603050405020304" pitchFamily="18" charset="0"/>
              </a:rPr>
              <a:t>stdev</a:t>
            </a:r>
            <a:r>
              <a:rPr lang="en-US" sz="2800" dirty="0">
                <a:solidFill>
                  <a:srgbClr val="808080"/>
                </a:solidFill>
                <a:latin typeface="Times New Roman" panose="02020603050405020304" pitchFamily="18" charset="0"/>
                <a:cs typeface="Times New Roman" panose="02020603050405020304" pitchFamily="18" charset="0"/>
              </a:rPr>
              <a:t>(</a:t>
            </a:r>
            <a:r>
              <a:rPr lang="en-US" sz="2800" dirty="0">
                <a:solidFill>
                  <a:srgbClr val="000000"/>
                </a:solidFill>
                <a:latin typeface="Times New Roman" panose="02020603050405020304" pitchFamily="18" charset="0"/>
                <a:cs typeface="Times New Roman" panose="02020603050405020304" pitchFamily="18" charset="0"/>
              </a:rPr>
              <a:t>Deaths</a:t>
            </a:r>
            <a:r>
              <a:rPr lang="en-US" sz="2800" dirty="0">
                <a:solidFill>
                  <a:srgbClr val="808080"/>
                </a:solidFill>
                <a:latin typeface="Times New Roman" panose="02020603050405020304" pitchFamily="18" charset="0"/>
                <a:cs typeface="Times New Roman" panose="02020603050405020304" pitchFamily="18" charset="0"/>
              </a:rPr>
              <a:t>)</a:t>
            </a:r>
            <a:r>
              <a:rPr lang="en-US" sz="2800" dirty="0">
                <a:solidFill>
                  <a:srgbClr val="000000"/>
                </a:solidFill>
                <a:latin typeface="Times New Roman" panose="02020603050405020304" pitchFamily="18" charset="0"/>
                <a:cs typeface="Times New Roman" panose="02020603050405020304" pitchFamily="18" charset="0"/>
              </a:rPr>
              <a:t> </a:t>
            </a:r>
            <a:r>
              <a:rPr lang="en-US" sz="2800" dirty="0">
                <a:solidFill>
                  <a:srgbClr val="FF0000"/>
                </a:solidFill>
                <a:latin typeface="Times New Roman" panose="02020603050405020304" pitchFamily="18" charset="0"/>
                <a:cs typeface="Times New Roman" panose="02020603050405020304" pitchFamily="18" charset="0"/>
              </a:rPr>
              <a:t>'</a:t>
            </a:r>
            <a:r>
              <a:rPr lang="en-US" sz="2800" dirty="0" err="1">
                <a:solidFill>
                  <a:srgbClr val="FF0000"/>
                </a:solidFill>
                <a:latin typeface="Times New Roman" panose="02020603050405020304" pitchFamily="18" charset="0"/>
                <a:cs typeface="Times New Roman" panose="02020603050405020304" pitchFamily="18" charset="0"/>
              </a:rPr>
              <a:t>standared</a:t>
            </a:r>
            <a:r>
              <a:rPr lang="en-US" sz="2800" dirty="0">
                <a:solidFill>
                  <a:srgbClr val="FF0000"/>
                </a:solidFill>
                <a:latin typeface="Times New Roman" panose="02020603050405020304" pitchFamily="18" charset="0"/>
                <a:cs typeface="Times New Roman" panose="02020603050405020304" pitchFamily="18" charset="0"/>
              </a:rPr>
              <a:t> deviation Deaths case'</a:t>
            </a:r>
            <a:endParaRPr lang="en-US" sz="2800" dirty="0">
              <a:solidFill>
                <a:srgbClr val="000000"/>
              </a:solidFill>
              <a:latin typeface="Times New Roman" panose="02020603050405020304" pitchFamily="18" charset="0"/>
              <a:cs typeface="Times New Roman" panose="02020603050405020304" pitchFamily="18" charset="0"/>
            </a:endParaRPr>
          </a:p>
          <a:p>
            <a:r>
              <a:rPr lang="en-IN" sz="2800" dirty="0">
                <a:solidFill>
                  <a:srgbClr val="0000FF"/>
                </a:solidFill>
                <a:latin typeface="Times New Roman" panose="02020603050405020304" pitchFamily="18" charset="0"/>
                <a:cs typeface="Times New Roman" panose="02020603050405020304" pitchFamily="18" charset="0"/>
              </a:rPr>
              <a:t>from</a:t>
            </a:r>
            <a:r>
              <a:rPr lang="en-IN" sz="2800" dirty="0">
                <a:solidFill>
                  <a:srgbClr val="000000"/>
                </a:solidFill>
                <a:latin typeface="Times New Roman" panose="02020603050405020304" pitchFamily="18" charset="0"/>
                <a:cs typeface="Times New Roman" panose="02020603050405020304" pitchFamily="18" charset="0"/>
              </a:rPr>
              <a:t> [</a:t>
            </a:r>
            <a:r>
              <a:rPr lang="en-IN" sz="2800" dirty="0" err="1">
                <a:solidFill>
                  <a:srgbClr val="000000"/>
                </a:solidFill>
                <a:latin typeface="Times New Roman" panose="02020603050405020304" pitchFamily="18" charset="0"/>
                <a:cs typeface="Times New Roman" panose="02020603050405020304" pitchFamily="18" charset="0"/>
              </a:rPr>
              <a:t>CoronaVirus</a:t>
            </a:r>
            <a:r>
              <a:rPr lang="en-IN" sz="2800" dirty="0">
                <a:solidFill>
                  <a:srgbClr val="000000"/>
                </a:solidFill>
                <a:latin typeface="Times New Roman" panose="02020603050405020304" pitchFamily="18" charset="0"/>
                <a:cs typeface="Times New Roman" panose="02020603050405020304" pitchFamily="18" charset="0"/>
              </a:rPr>
              <a:t> ]</a:t>
            </a:r>
            <a:endParaRPr lang="en-IN" sz="2800" dirty="0">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3"/>
          <a:stretch>
            <a:fillRect/>
          </a:stretch>
        </p:blipFill>
        <p:spPr>
          <a:xfrm>
            <a:off x="564776" y="5527714"/>
            <a:ext cx="9798424" cy="2968586"/>
          </a:xfrm>
          <a:prstGeom prst="rect">
            <a:avLst/>
          </a:prstGeom>
        </p:spPr>
      </p:pic>
    </p:spTree>
    <p:extLst>
      <p:ext uri="{BB962C8B-B14F-4D97-AF65-F5344CB8AC3E}">
        <p14:creationId xmlns:p14="http://schemas.microsoft.com/office/powerpoint/2010/main" val="21515090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7907000" cy="1717675"/>
          </a:xfrm>
        </p:spPr>
        <p:txBody>
          <a:bodyPr>
            <a:normAutofit/>
          </a:bodyPr>
          <a:lstStyle/>
          <a:p>
            <a:pPr algn="l"/>
            <a:r>
              <a:rPr lang="en-US" sz="3200" dirty="0">
                <a:latin typeface="Times New Roman" panose="02020603050405020304" pitchFamily="18" charset="0"/>
                <a:cs typeface="Times New Roman" panose="02020603050405020304" pitchFamily="18" charset="0"/>
              </a:rPr>
              <a:t>Q13. Check how corona virus spread out with respect to recovered case</a:t>
            </a:r>
            <a:br>
              <a:rPr lang="en-US" sz="3200" dirty="0">
                <a:latin typeface="Times New Roman" panose="02020603050405020304" pitchFamily="18" charset="0"/>
                <a:cs typeface="Times New Roman" panose="02020603050405020304" pitchFamily="18" charset="0"/>
              </a:rPr>
            </a:b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Eg</a:t>
            </a:r>
            <a:r>
              <a:rPr lang="en-US" sz="3200" dirty="0">
                <a:latin typeface="Times New Roman" panose="02020603050405020304" pitchFamily="18" charset="0"/>
                <a:cs typeface="Times New Roman" panose="02020603050405020304" pitchFamily="18" charset="0"/>
              </a:rPr>
              <a:t>.: total confirmed cases, their average, variance &amp; STDEV )</a:t>
            </a:r>
            <a:endParaRPr lang="en-IN" sz="3200" dirty="0">
              <a:latin typeface="Times New Roman" panose="02020603050405020304" pitchFamily="18" charset="0"/>
              <a:cs typeface="Times New Roman" panose="02020603050405020304" pitchFamily="18" charset="0"/>
            </a:endParaRPr>
          </a:p>
        </p:txBody>
      </p:sp>
      <p:sp>
        <p:nvSpPr>
          <p:cNvPr id="4" name="Freeform 13"/>
          <p:cNvSpPr/>
          <p:nvPr/>
        </p:nvSpPr>
        <p:spPr>
          <a:xfrm>
            <a:off x="10871633" y="1717675"/>
            <a:ext cx="7048814" cy="7451056"/>
          </a:xfrm>
          <a:custGeom>
            <a:avLst/>
            <a:gdLst/>
            <a:ahLst/>
            <a:cxnLst/>
            <a:rect l="l" t="t" r="r" b="b"/>
            <a:pathLst>
              <a:path w="7048814" h="7451056">
                <a:moveTo>
                  <a:pt x="0" y="0"/>
                </a:moveTo>
                <a:lnTo>
                  <a:pt x="7048814" y="0"/>
                </a:lnTo>
                <a:lnTo>
                  <a:pt x="7048814" y="7451056"/>
                </a:lnTo>
                <a:lnTo>
                  <a:pt x="0" y="7451056"/>
                </a:lnTo>
                <a:lnTo>
                  <a:pt x="0" y="0"/>
                </a:lnTo>
                <a:close/>
              </a:path>
            </a:pathLst>
          </a:custGeom>
          <a:blipFill>
            <a:blip r:embed="rId2"/>
            <a:stretch>
              <a:fillRect/>
            </a:stretch>
          </a:blipFill>
        </p:spPr>
      </p:sp>
      <p:sp>
        <p:nvSpPr>
          <p:cNvPr id="5" name="Rectangle 4"/>
          <p:cNvSpPr/>
          <p:nvPr/>
        </p:nvSpPr>
        <p:spPr>
          <a:xfrm>
            <a:off x="381000" y="1866900"/>
            <a:ext cx="12801600" cy="2246769"/>
          </a:xfrm>
          <a:prstGeom prst="rect">
            <a:avLst/>
          </a:prstGeom>
        </p:spPr>
        <p:txBody>
          <a:bodyPr wrap="square">
            <a:spAutoFit/>
          </a:bodyPr>
          <a:lstStyle/>
          <a:p>
            <a:r>
              <a:rPr lang="en-US" sz="2800" dirty="0">
                <a:solidFill>
                  <a:srgbClr val="0000FF"/>
                </a:solidFill>
                <a:latin typeface="Times New Roman" panose="02020603050405020304" pitchFamily="18" charset="0"/>
                <a:cs typeface="Times New Roman" panose="02020603050405020304" pitchFamily="18" charset="0"/>
              </a:rPr>
              <a:t>select</a:t>
            </a:r>
            <a:r>
              <a:rPr lang="en-US" sz="2800" dirty="0">
                <a:solidFill>
                  <a:srgbClr val="000000"/>
                </a:solidFill>
                <a:latin typeface="Times New Roman" panose="02020603050405020304" pitchFamily="18" charset="0"/>
                <a:cs typeface="Times New Roman" panose="02020603050405020304" pitchFamily="18" charset="0"/>
              </a:rPr>
              <a:t> </a:t>
            </a:r>
            <a:r>
              <a:rPr lang="en-US" sz="2800" dirty="0">
                <a:solidFill>
                  <a:srgbClr val="FF00FF"/>
                </a:solidFill>
                <a:latin typeface="Times New Roman" panose="02020603050405020304" pitchFamily="18" charset="0"/>
                <a:cs typeface="Times New Roman" panose="02020603050405020304" pitchFamily="18" charset="0"/>
              </a:rPr>
              <a:t>sum</a:t>
            </a:r>
            <a:r>
              <a:rPr lang="en-US" sz="2800" dirty="0">
                <a:solidFill>
                  <a:srgbClr val="808080"/>
                </a:solidFill>
                <a:latin typeface="Times New Roman" panose="02020603050405020304" pitchFamily="18" charset="0"/>
                <a:cs typeface="Times New Roman" panose="02020603050405020304" pitchFamily="18" charset="0"/>
              </a:rPr>
              <a:t>(</a:t>
            </a:r>
            <a:r>
              <a:rPr lang="en-US" sz="2800" dirty="0">
                <a:solidFill>
                  <a:srgbClr val="000000"/>
                </a:solidFill>
                <a:latin typeface="Times New Roman" panose="02020603050405020304" pitchFamily="18" charset="0"/>
                <a:cs typeface="Times New Roman" panose="02020603050405020304" pitchFamily="18" charset="0"/>
              </a:rPr>
              <a:t>Recovered</a:t>
            </a:r>
            <a:r>
              <a:rPr lang="en-US" sz="2800" dirty="0">
                <a:solidFill>
                  <a:srgbClr val="808080"/>
                </a:solidFill>
                <a:latin typeface="Times New Roman" panose="02020603050405020304" pitchFamily="18" charset="0"/>
                <a:cs typeface="Times New Roman" panose="02020603050405020304" pitchFamily="18" charset="0"/>
              </a:rPr>
              <a:t>)</a:t>
            </a:r>
            <a:r>
              <a:rPr lang="en-US" sz="2800" dirty="0">
                <a:solidFill>
                  <a:srgbClr val="000000"/>
                </a:solidFill>
                <a:latin typeface="Times New Roman" panose="02020603050405020304" pitchFamily="18" charset="0"/>
                <a:cs typeface="Times New Roman" panose="02020603050405020304" pitchFamily="18" charset="0"/>
              </a:rPr>
              <a:t> </a:t>
            </a:r>
            <a:r>
              <a:rPr lang="en-US" sz="2800" dirty="0">
                <a:solidFill>
                  <a:srgbClr val="FF0000"/>
                </a:solidFill>
                <a:latin typeface="Times New Roman" panose="02020603050405020304" pitchFamily="18" charset="0"/>
                <a:cs typeface="Times New Roman" panose="02020603050405020304" pitchFamily="18" charset="0"/>
              </a:rPr>
              <a:t>'total Recovered case'</a:t>
            </a:r>
            <a:r>
              <a:rPr lang="en-US" sz="2800" dirty="0">
                <a:solidFill>
                  <a:srgbClr val="808080"/>
                </a:solidFill>
                <a:latin typeface="Times New Roman" panose="02020603050405020304" pitchFamily="18" charset="0"/>
                <a:cs typeface="Times New Roman" panose="02020603050405020304" pitchFamily="18" charset="0"/>
              </a:rPr>
              <a:t>,</a:t>
            </a:r>
            <a:endParaRPr lang="en-US" sz="2800" dirty="0">
              <a:solidFill>
                <a:srgbClr val="000000"/>
              </a:solidFill>
              <a:latin typeface="Times New Roman" panose="02020603050405020304" pitchFamily="18" charset="0"/>
              <a:cs typeface="Times New Roman" panose="02020603050405020304" pitchFamily="18" charset="0"/>
            </a:endParaRPr>
          </a:p>
          <a:p>
            <a:r>
              <a:rPr lang="en-IN" sz="2800" dirty="0" err="1">
                <a:solidFill>
                  <a:srgbClr val="FF00FF"/>
                </a:solidFill>
                <a:latin typeface="Times New Roman" panose="02020603050405020304" pitchFamily="18" charset="0"/>
                <a:cs typeface="Times New Roman" panose="02020603050405020304" pitchFamily="18" charset="0"/>
              </a:rPr>
              <a:t>avg</a:t>
            </a:r>
            <a:r>
              <a:rPr lang="en-IN" sz="2800" dirty="0">
                <a:solidFill>
                  <a:srgbClr val="808080"/>
                </a:solidFill>
                <a:latin typeface="Times New Roman" panose="02020603050405020304" pitchFamily="18" charset="0"/>
                <a:cs typeface="Times New Roman" panose="02020603050405020304" pitchFamily="18" charset="0"/>
              </a:rPr>
              <a:t>(</a:t>
            </a:r>
            <a:r>
              <a:rPr lang="en-IN" sz="2800" dirty="0">
                <a:solidFill>
                  <a:srgbClr val="000000"/>
                </a:solidFill>
                <a:latin typeface="Times New Roman" panose="02020603050405020304" pitchFamily="18" charset="0"/>
                <a:cs typeface="Times New Roman" panose="02020603050405020304" pitchFamily="18" charset="0"/>
              </a:rPr>
              <a:t>Recovered</a:t>
            </a:r>
            <a:r>
              <a:rPr lang="en-IN" sz="2800" dirty="0">
                <a:solidFill>
                  <a:srgbClr val="808080"/>
                </a:solidFill>
                <a:latin typeface="Times New Roman" panose="02020603050405020304" pitchFamily="18" charset="0"/>
                <a:cs typeface="Times New Roman" panose="02020603050405020304" pitchFamily="18" charset="0"/>
              </a:rPr>
              <a:t>)</a:t>
            </a:r>
            <a:r>
              <a:rPr lang="en-IN" sz="2800" dirty="0">
                <a:solidFill>
                  <a:srgbClr val="000000"/>
                </a:solidFill>
                <a:latin typeface="Times New Roman" panose="02020603050405020304" pitchFamily="18" charset="0"/>
                <a:cs typeface="Times New Roman" panose="02020603050405020304" pitchFamily="18" charset="0"/>
              </a:rPr>
              <a:t> </a:t>
            </a:r>
            <a:r>
              <a:rPr lang="en-IN" sz="2800" dirty="0">
                <a:solidFill>
                  <a:srgbClr val="FF0000"/>
                </a:solidFill>
                <a:latin typeface="Times New Roman" panose="02020603050405020304" pitchFamily="18" charset="0"/>
                <a:cs typeface="Times New Roman" panose="02020603050405020304" pitchFamily="18" charset="0"/>
              </a:rPr>
              <a:t>'</a:t>
            </a:r>
            <a:r>
              <a:rPr lang="en-IN" sz="2800" dirty="0" err="1">
                <a:solidFill>
                  <a:srgbClr val="FF0000"/>
                </a:solidFill>
                <a:latin typeface="Times New Roman" panose="02020603050405020304" pitchFamily="18" charset="0"/>
                <a:cs typeface="Times New Roman" panose="02020603050405020304" pitchFamily="18" charset="0"/>
              </a:rPr>
              <a:t>avg</a:t>
            </a:r>
            <a:r>
              <a:rPr lang="en-IN" sz="2800" dirty="0">
                <a:solidFill>
                  <a:srgbClr val="FF0000"/>
                </a:solidFill>
                <a:latin typeface="Times New Roman" panose="02020603050405020304" pitchFamily="18" charset="0"/>
                <a:cs typeface="Times New Roman" panose="02020603050405020304" pitchFamily="18" charset="0"/>
              </a:rPr>
              <a:t> Recovered case'</a:t>
            </a:r>
            <a:r>
              <a:rPr lang="en-IN" sz="2800" dirty="0">
                <a:solidFill>
                  <a:srgbClr val="808080"/>
                </a:solidFill>
                <a:latin typeface="Times New Roman" panose="02020603050405020304" pitchFamily="18" charset="0"/>
                <a:cs typeface="Times New Roman" panose="02020603050405020304" pitchFamily="18" charset="0"/>
              </a:rPr>
              <a:t>,</a:t>
            </a:r>
            <a:endParaRPr lang="en-IN" sz="2800" dirty="0">
              <a:solidFill>
                <a:srgbClr val="000000"/>
              </a:solidFill>
              <a:latin typeface="Times New Roman" panose="02020603050405020304" pitchFamily="18" charset="0"/>
              <a:cs typeface="Times New Roman" panose="02020603050405020304" pitchFamily="18" charset="0"/>
            </a:endParaRPr>
          </a:p>
          <a:p>
            <a:r>
              <a:rPr lang="en-IN" sz="2800" dirty="0" err="1">
                <a:solidFill>
                  <a:srgbClr val="FF00FF"/>
                </a:solidFill>
                <a:latin typeface="Times New Roman" panose="02020603050405020304" pitchFamily="18" charset="0"/>
                <a:cs typeface="Times New Roman" panose="02020603050405020304" pitchFamily="18" charset="0"/>
              </a:rPr>
              <a:t>var</a:t>
            </a:r>
            <a:r>
              <a:rPr lang="en-IN" sz="2800" dirty="0">
                <a:solidFill>
                  <a:srgbClr val="808080"/>
                </a:solidFill>
                <a:latin typeface="Times New Roman" panose="02020603050405020304" pitchFamily="18" charset="0"/>
                <a:cs typeface="Times New Roman" panose="02020603050405020304" pitchFamily="18" charset="0"/>
              </a:rPr>
              <a:t>(</a:t>
            </a:r>
            <a:r>
              <a:rPr lang="en-IN" sz="2800" dirty="0">
                <a:solidFill>
                  <a:srgbClr val="000000"/>
                </a:solidFill>
                <a:latin typeface="Times New Roman" panose="02020603050405020304" pitchFamily="18" charset="0"/>
                <a:cs typeface="Times New Roman" panose="02020603050405020304" pitchFamily="18" charset="0"/>
              </a:rPr>
              <a:t>Recovered</a:t>
            </a:r>
            <a:r>
              <a:rPr lang="en-IN" sz="2800" dirty="0">
                <a:solidFill>
                  <a:srgbClr val="808080"/>
                </a:solidFill>
                <a:latin typeface="Times New Roman" panose="02020603050405020304" pitchFamily="18" charset="0"/>
                <a:cs typeface="Times New Roman" panose="02020603050405020304" pitchFamily="18" charset="0"/>
              </a:rPr>
              <a:t>)</a:t>
            </a:r>
            <a:r>
              <a:rPr lang="en-IN" sz="2800" dirty="0">
                <a:solidFill>
                  <a:srgbClr val="FF0000"/>
                </a:solidFill>
                <a:latin typeface="Times New Roman" panose="02020603050405020304" pitchFamily="18" charset="0"/>
                <a:cs typeface="Times New Roman" panose="02020603050405020304" pitchFamily="18" charset="0"/>
              </a:rPr>
              <a:t>'</a:t>
            </a:r>
            <a:r>
              <a:rPr lang="en-IN" sz="2800" dirty="0" err="1">
                <a:solidFill>
                  <a:srgbClr val="FF0000"/>
                </a:solidFill>
                <a:latin typeface="Times New Roman" panose="02020603050405020304" pitchFamily="18" charset="0"/>
                <a:cs typeface="Times New Roman" panose="02020603050405020304" pitchFamily="18" charset="0"/>
              </a:rPr>
              <a:t>varians</a:t>
            </a:r>
            <a:r>
              <a:rPr lang="en-IN" sz="2800" dirty="0">
                <a:solidFill>
                  <a:srgbClr val="FF0000"/>
                </a:solidFill>
                <a:latin typeface="Times New Roman" panose="02020603050405020304" pitchFamily="18" charset="0"/>
                <a:cs typeface="Times New Roman" panose="02020603050405020304" pitchFamily="18" charset="0"/>
              </a:rPr>
              <a:t> Recovered case'</a:t>
            </a:r>
            <a:r>
              <a:rPr lang="en-IN" sz="2800" dirty="0">
                <a:solidFill>
                  <a:srgbClr val="808080"/>
                </a:solidFill>
                <a:latin typeface="Times New Roman" panose="02020603050405020304" pitchFamily="18" charset="0"/>
                <a:cs typeface="Times New Roman" panose="02020603050405020304" pitchFamily="18" charset="0"/>
              </a:rPr>
              <a:t>,</a:t>
            </a:r>
            <a:endParaRPr lang="en-IN" sz="2800" dirty="0">
              <a:solidFill>
                <a:srgbClr val="000000"/>
              </a:solidFill>
              <a:latin typeface="Times New Roman" panose="02020603050405020304" pitchFamily="18" charset="0"/>
              <a:cs typeface="Times New Roman" panose="02020603050405020304" pitchFamily="18" charset="0"/>
            </a:endParaRPr>
          </a:p>
          <a:p>
            <a:r>
              <a:rPr lang="en-US" sz="2800" dirty="0" err="1">
                <a:solidFill>
                  <a:srgbClr val="FF00FF"/>
                </a:solidFill>
                <a:latin typeface="Times New Roman" panose="02020603050405020304" pitchFamily="18" charset="0"/>
                <a:cs typeface="Times New Roman" panose="02020603050405020304" pitchFamily="18" charset="0"/>
              </a:rPr>
              <a:t>stdev</a:t>
            </a:r>
            <a:r>
              <a:rPr lang="en-US" sz="2800" dirty="0">
                <a:solidFill>
                  <a:srgbClr val="808080"/>
                </a:solidFill>
                <a:latin typeface="Times New Roman" panose="02020603050405020304" pitchFamily="18" charset="0"/>
                <a:cs typeface="Times New Roman" panose="02020603050405020304" pitchFamily="18" charset="0"/>
              </a:rPr>
              <a:t>(</a:t>
            </a:r>
            <a:r>
              <a:rPr lang="en-US" sz="2800" dirty="0">
                <a:solidFill>
                  <a:srgbClr val="000000"/>
                </a:solidFill>
                <a:latin typeface="Times New Roman" panose="02020603050405020304" pitchFamily="18" charset="0"/>
                <a:cs typeface="Times New Roman" panose="02020603050405020304" pitchFamily="18" charset="0"/>
              </a:rPr>
              <a:t>Recovered</a:t>
            </a:r>
            <a:r>
              <a:rPr lang="en-US" sz="2800" dirty="0">
                <a:solidFill>
                  <a:srgbClr val="808080"/>
                </a:solidFill>
                <a:latin typeface="Times New Roman" panose="02020603050405020304" pitchFamily="18" charset="0"/>
                <a:cs typeface="Times New Roman" panose="02020603050405020304" pitchFamily="18" charset="0"/>
              </a:rPr>
              <a:t>)</a:t>
            </a:r>
            <a:r>
              <a:rPr lang="en-US" sz="2800" dirty="0">
                <a:solidFill>
                  <a:srgbClr val="000000"/>
                </a:solidFill>
                <a:latin typeface="Times New Roman" panose="02020603050405020304" pitchFamily="18" charset="0"/>
                <a:cs typeface="Times New Roman" panose="02020603050405020304" pitchFamily="18" charset="0"/>
              </a:rPr>
              <a:t> </a:t>
            </a:r>
            <a:r>
              <a:rPr lang="en-US" sz="2800" dirty="0">
                <a:solidFill>
                  <a:srgbClr val="FF0000"/>
                </a:solidFill>
                <a:latin typeface="Times New Roman" panose="02020603050405020304" pitchFamily="18" charset="0"/>
                <a:cs typeface="Times New Roman" panose="02020603050405020304" pitchFamily="18" charset="0"/>
              </a:rPr>
              <a:t>'</a:t>
            </a:r>
            <a:r>
              <a:rPr lang="en-US" sz="2800" dirty="0" err="1">
                <a:solidFill>
                  <a:srgbClr val="FF0000"/>
                </a:solidFill>
                <a:latin typeface="Times New Roman" panose="02020603050405020304" pitchFamily="18" charset="0"/>
                <a:cs typeface="Times New Roman" panose="02020603050405020304" pitchFamily="18" charset="0"/>
              </a:rPr>
              <a:t>standared</a:t>
            </a:r>
            <a:r>
              <a:rPr lang="en-US" sz="2800" dirty="0">
                <a:solidFill>
                  <a:srgbClr val="FF0000"/>
                </a:solidFill>
                <a:latin typeface="Times New Roman" panose="02020603050405020304" pitchFamily="18" charset="0"/>
                <a:cs typeface="Times New Roman" panose="02020603050405020304" pitchFamily="18" charset="0"/>
              </a:rPr>
              <a:t> deviation Recovered case'</a:t>
            </a:r>
            <a:endParaRPr lang="en-US" sz="2800" dirty="0">
              <a:solidFill>
                <a:srgbClr val="000000"/>
              </a:solidFill>
              <a:latin typeface="Times New Roman" panose="02020603050405020304" pitchFamily="18" charset="0"/>
              <a:cs typeface="Times New Roman" panose="02020603050405020304" pitchFamily="18" charset="0"/>
            </a:endParaRPr>
          </a:p>
          <a:p>
            <a:r>
              <a:rPr lang="en-IN" sz="2800" dirty="0">
                <a:solidFill>
                  <a:srgbClr val="0000FF"/>
                </a:solidFill>
                <a:latin typeface="Times New Roman" panose="02020603050405020304" pitchFamily="18" charset="0"/>
                <a:cs typeface="Times New Roman" panose="02020603050405020304" pitchFamily="18" charset="0"/>
              </a:rPr>
              <a:t>from</a:t>
            </a:r>
            <a:r>
              <a:rPr lang="en-IN" sz="2800" dirty="0">
                <a:solidFill>
                  <a:srgbClr val="000000"/>
                </a:solidFill>
                <a:latin typeface="Times New Roman" panose="02020603050405020304" pitchFamily="18" charset="0"/>
                <a:cs typeface="Times New Roman" panose="02020603050405020304" pitchFamily="18" charset="0"/>
              </a:rPr>
              <a:t> [</a:t>
            </a:r>
            <a:r>
              <a:rPr lang="en-IN" sz="2800" dirty="0" err="1">
                <a:solidFill>
                  <a:srgbClr val="000000"/>
                </a:solidFill>
                <a:latin typeface="Times New Roman" panose="02020603050405020304" pitchFamily="18" charset="0"/>
                <a:cs typeface="Times New Roman" panose="02020603050405020304" pitchFamily="18" charset="0"/>
              </a:rPr>
              <a:t>CoronaVirus</a:t>
            </a:r>
            <a:r>
              <a:rPr lang="en-IN" sz="2800" dirty="0">
                <a:solidFill>
                  <a:srgbClr val="000000"/>
                </a:solidFill>
                <a:latin typeface="Times New Roman" panose="02020603050405020304" pitchFamily="18" charset="0"/>
                <a:cs typeface="Times New Roman" panose="02020603050405020304" pitchFamily="18" charset="0"/>
              </a:rPr>
              <a:t> ]</a:t>
            </a:r>
            <a:endParaRPr lang="en-IN" sz="2800" dirty="0">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3"/>
          <a:stretch>
            <a:fillRect/>
          </a:stretch>
        </p:blipFill>
        <p:spPr>
          <a:xfrm>
            <a:off x="416859" y="4727412"/>
            <a:ext cx="9793941" cy="3006888"/>
          </a:xfrm>
          <a:prstGeom prst="rect">
            <a:avLst/>
          </a:prstGeom>
        </p:spPr>
      </p:pic>
    </p:spTree>
    <p:extLst>
      <p:ext uri="{BB962C8B-B14F-4D97-AF65-F5344CB8AC3E}">
        <p14:creationId xmlns:p14="http://schemas.microsoft.com/office/powerpoint/2010/main" val="11868420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 y="190500"/>
            <a:ext cx="14782800" cy="1470025"/>
          </a:xfrm>
        </p:spPr>
        <p:txBody>
          <a:bodyPr/>
          <a:lstStyle/>
          <a:p>
            <a:r>
              <a:rPr lang="en-US" dirty="0">
                <a:latin typeface="Times New Roman" panose="02020603050405020304" pitchFamily="18" charset="0"/>
                <a:cs typeface="Times New Roman" panose="02020603050405020304" pitchFamily="18" charset="0"/>
              </a:rPr>
              <a:t>Q14. Find Country having highest number of the Confirmed case</a:t>
            </a:r>
            <a:endParaRPr lang="en-IN" dirty="0">
              <a:latin typeface="Times New Roman" panose="02020603050405020304" pitchFamily="18" charset="0"/>
              <a:cs typeface="Times New Roman" panose="02020603050405020304" pitchFamily="18" charset="0"/>
            </a:endParaRPr>
          </a:p>
        </p:txBody>
      </p:sp>
      <p:sp>
        <p:nvSpPr>
          <p:cNvPr id="4" name="Freeform 13"/>
          <p:cNvSpPr/>
          <p:nvPr/>
        </p:nvSpPr>
        <p:spPr>
          <a:xfrm>
            <a:off x="10744200" y="2019300"/>
            <a:ext cx="7048814" cy="7451056"/>
          </a:xfrm>
          <a:custGeom>
            <a:avLst/>
            <a:gdLst/>
            <a:ahLst/>
            <a:cxnLst/>
            <a:rect l="l" t="t" r="r" b="b"/>
            <a:pathLst>
              <a:path w="7048814" h="7451056">
                <a:moveTo>
                  <a:pt x="0" y="0"/>
                </a:moveTo>
                <a:lnTo>
                  <a:pt x="7048814" y="0"/>
                </a:lnTo>
                <a:lnTo>
                  <a:pt x="7048814" y="7451056"/>
                </a:lnTo>
                <a:lnTo>
                  <a:pt x="0" y="7451056"/>
                </a:lnTo>
                <a:lnTo>
                  <a:pt x="0" y="0"/>
                </a:lnTo>
                <a:close/>
              </a:path>
            </a:pathLst>
          </a:custGeom>
          <a:blipFill>
            <a:blip r:embed="rId2"/>
            <a:stretch>
              <a:fillRect/>
            </a:stretch>
          </a:blipFill>
        </p:spPr>
      </p:sp>
      <p:sp>
        <p:nvSpPr>
          <p:cNvPr id="5" name="Rectangle 4"/>
          <p:cNvSpPr/>
          <p:nvPr/>
        </p:nvSpPr>
        <p:spPr>
          <a:xfrm>
            <a:off x="304800" y="1943100"/>
            <a:ext cx="13030200" cy="2554545"/>
          </a:xfrm>
          <a:prstGeom prst="rect">
            <a:avLst/>
          </a:prstGeom>
        </p:spPr>
        <p:txBody>
          <a:bodyPr wrap="square">
            <a:spAutoFit/>
          </a:bodyPr>
          <a:lstStyle/>
          <a:p>
            <a:r>
              <a:rPr lang="en-US" sz="3200" dirty="0">
                <a:solidFill>
                  <a:srgbClr val="0000FF"/>
                </a:solidFill>
                <a:latin typeface="Times New Roman" panose="02020603050405020304" pitchFamily="18" charset="0"/>
                <a:cs typeface="Times New Roman" panose="02020603050405020304" pitchFamily="18" charset="0"/>
              </a:rPr>
              <a:t>select</a:t>
            </a:r>
            <a:r>
              <a:rPr lang="en-US" sz="3200" dirty="0">
                <a:solidFill>
                  <a:srgbClr val="000000"/>
                </a:solidFill>
                <a:latin typeface="Times New Roman" panose="02020603050405020304" pitchFamily="18" charset="0"/>
                <a:cs typeface="Times New Roman" panose="02020603050405020304" pitchFamily="18" charset="0"/>
              </a:rPr>
              <a:t> </a:t>
            </a:r>
            <a:r>
              <a:rPr lang="en-US" sz="3200" dirty="0">
                <a:solidFill>
                  <a:srgbClr val="0000FF"/>
                </a:solidFill>
                <a:latin typeface="Times New Roman" panose="02020603050405020304" pitchFamily="18" charset="0"/>
                <a:cs typeface="Times New Roman" panose="02020603050405020304" pitchFamily="18" charset="0"/>
              </a:rPr>
              <a:t>top</a:t>
            </a:r>
            <a:r>
              <a:rPr lang="en-US" sz="3200" dirty="0">
                <a:solidFill>
                  <a:srgbClr val="000000"/>
                </a:solidFill>
                <a:latin typeface="Times New Roman" panose="02020603050405020304" pitchFamily="18" charset="0"/>
                <a:cs typeface="Times New Roman" panose="02020603050405020304" pitchFamily="18" charset="0"/>
              </a:rPr>
              <a:t> 1 </a:t>
            </a:r>
            <a:r>
              <a:rPr lang="en-US" sz="3200" dirty="0" err="1">
                <a:solidFill>
                  <a:srgbClr val="000000"/>
                </a:solidFill>
                <a:latin typeface="Times New Roman" panose="02020603050405020304" pitchFamily="18" charset="0"/>
                <a:cs typeface="Times New Roman" panose="02020603050405020304" pitchFamily="18" charset="0"/>
              </a:rPr>
              <a:t>Country_Region</a:t>
            </a:r>
            <a:r>
              <a:rPr lang="en-US" sz="3200" dirty="0">
                <a:solidFill>
                  <a:srgbClr val="000000"/>
                </a:solidFill>
                <a:latin typeface="Times New Roman" panose="02020603050405020304" pitchFamily="18" charset="0"/>
                <a:cs typeface="Times New Roman" panose="02020603050405020304" pitchFamily="18" charset="0"/>
              </a:rPr>
              <a:t> </a:t>
            </a:r>
            <a:r>
              <a:rPr lang="en-US" sz="3200" dirty="0">
                <a:solidFill>
                  <a:srgbClr val="FF0000"/>
                </a:solidFill>
                <a:latin typeface="Times New Roman" panose="02020603050405020304" pitchFamily="18" charset="0"/>
                <a:cs typeface="Times New Roman" panose="02020603050405020304" pitchFamily="18" charset="0"/>
              </a:rPr>
              <a:t>'</a:t>
            </a:r>
            <a:r>
              <a:rPr lang="en-US" sz="3200" dirty="0" err="1">
                <a:solidFill>
                  <a:srgbClr val="FF0000"/>
                </a:solidFill>
                <a:latin typeface="Times New Roman" panose="02020603050405020304" pitchFamily="18" charset="0"/>
                <a:cs typeface="Times New Roman" panose="02020603050405020304" pitchFamily="18" charset="0"/>
              </a:rPr>
              <a:t>counrty</a:t>
            </a:r>
            <a:r>
              <a:rPr lang="en-US" sz="3200" dirty="0">
                <a:solidFill>
                  <a:srgbClr val="FF0000"/>
                </a:solidFill>
                <a:latin typeface="Times New Roman" panose="02020603050405020304" pitchFamily="18" charset="0"/>
                <a:cs typeface="Times New Roman" panose="02020603050405020304" pitchFamily="18" charset="0"/>
              </a:rPr>
              <a:t> </a:t>
            </a:r>
            <a:r>
              <a:rPr lang="en-US" sz="3200" dirty="0" err="1">
                <a:solidFill>
                  <a:srgbClr val="FF0000"/>
                </a:solidFill>
                <a:latin typeface="Times New Roman" panose="02020603050405020304" pitchFamily="18" charset="0"/>
                <a:cs typeface="Times New Roman" panose="02020603050405020304" pitchFamily="18" charset="0"/>
              </a:rPr>
              <a:t>name'</a:t>
            </a:r>
            <a:r>
              <a:rPr lang="en-US" sz="3200" dirty="0" err="1">
                <a:solidFill>
                  <a:srgbClr val="808080"/>
                </a:solidFill>
                <a:latin typeface="Times New Roman" panose="02020603050405020304" pitchFamily="18" charset="0"/>
                <a:cs typeface="Times New Roman" panose="02020603050405020304" pitchFamily="18" charset="0"/>
              </a:rPr>
              <a:t>,</a:t>
            </a:r>
            <a:r>
              <a:rPr lang="en-US" sz="3200" dirty="0" err="1">
                <a:solidFill>
                  <a:srgbClr val="FF00FF"/>
                </a:solidFill>
                <a:latin typeface="Times New Roman" panose="02020603050405020304" pitchFamily="18" charset="0"/>
                <a:cs typeface="Times New Roman" panose="02020603050405020304" pitchFamily="18" charset="0"/>
              </a:rPr>
              <a:t>sum</a:t>
            </a:r>
            <a:r>
              <a:rPr lang="en-US" sz="3200" dirty="0">
                <a:solidFill>
                  <a:srgbClr val="808080"/>
                </a:solidFill>
                <a:latin typeface="Times New Roman" panose="02020603050405020304" pitchFamily="18" charset="0"/>
                <a:cs typeface="Times New Roman" panose="02020603050405020304" pitchFamily="18" charset="0"/>
              </a:rPr>
              <a:t>(</a:t>
            </a:r>
            <a:r>
              <a:rPr lang="en-US" sz="3200" dirty="0">
                <a:solidFill>
                  <a:srgbClr val="000000"/>
                </a:solidFill>
                <a:latin typeface="Times New Roman" panose="02020603050405020304" pitchFamily="18" charset="0"/>
                <a:cs typeface="Times New Roman" panose="02020603050405020304" pitchFamily="18" charset="0"/>
              </a:rPr>
              <a:t>Confirmed</a:t>
            </a:r>
            <a:r>
              <a:rPr lang="en-US" sz="3200" dirty="0">
                <a:solidFill>
                  <a:srgbClr val="808080"/>
                </a:solidFill>
                <a:latin typeface="Times New Roman" panose="02020603050405020304" pitchFamily="18" charset="0"/>
                <a:cs typeface="Times New Roman" panose="02020603050405020304" pitchFamily="18" charset="0"/>
              </a:rPr>
              <a:t>)</a:t>
            </a:r>
            <a:r>
              <a:rPr lang="en-US" sz="3200" dirty="0">
                <a:solidFill>
                  <a:srgbClr val="000000"/>
                </a:solidFill>
                <a:latin typeface="Times New Roman" panose="02020603050405020304" pitchFamily="18" charset="0"/>
                <a:cs typeface="Times New Roman" panose="02020603050405020304" pitchFamily="18" charset="0"/>
              </a:rPr>
              <a:t> </a:t>
            </a:r>
            <a:r>
              <a:rPr lang="en-US" sz="3200" dirty="0">
                <a:solidFill>
                  <a:srgbClr val="FF0000"/>
                </a:solidFill>
                <a:latin typeface="Times New Roman" panose="02020603050405020304" pitchFamily="18" charset="0"/>
                <a:cs typeface="Times New Roman" panose="02020603050405020304" pitchFamily="18" charset="0"/>
              </a:rPr>
              <a:t>'highest confirmed case'</a:t>
            </a:r>
            <a:endParaRPr lang="en-US" sz="3200" dirty="0">
              <a:solidFill>
                <a:srgbClr val="000000"/>
              </a:solidFill>
              <a:latin typeface="Times New Roman" panose="02020603050405020304" pitchFamily="18" charset="0"/>
              <a:cs typeface="Times New Roman" panose="02020603050405020304" pitchFamily="18" charset="0"/>
            </a:endParaRPr>
          </a:p>
          <a:p>
            <a:r>
              <a:rPr lang="en-IN" sz="3200" dirty="0">
                <a:solidFill>
                  <a:srgbClr val="0000FF"/>
                </a:solidFill>
                <a:latin typeface="Times New Roman" panose="02020603050405020304" pitchFamily="18" charset="0"/>
                <a:cs typeface="Times New Roman" panose="02020603050405020304" pitchFamily="18" charset="0"/>
              </a:rPr>
              <a:t>from</a:t>
            </a:r>
            <a:r>
              <a:rPr lang="en-IN" sz="3200" dirty="0">
                <a:solidFill>
                  <a:srgbClr val="000000"/>
                </a:solidFill>
                <a:latin typeface="Times New Roman" panose="02020603050405020304" pitchFamily="18" charset="0"/>
                <a:cs typeface="Times New Roman" panose="02020603050405020304" pitchFamily="18" charset="0"/>
              </a:rPr>
              <a:t> [</a:t>
            </a:r>
            <a:r>
              <a:rPr lang="en-IN" sz="3200" dirty="0" err="1">
                <a:solidFill>
                  <a:srgbClr val="000000"/>
                </a:solidFill>
                <a:latin typeface="Times New Roman" panose="02020603050405020304" pitchFamily="18" charset="0"/>
                <a:cs typeface="Times New Roman" panose="02020603050405020304" pitchFamily="18" charset="0"/>
              </a:rPr>
              <a:t>CoronaVirus</a:t>
            </a:r>
            <a:r>
              <a:rPr lang="en-IN" sz="3200" dirty="0">
                <a:solidFill>
                  <a:srgbClr val="000000"/>
                </a:solidFill>
                <a:latin typeface="Times New Roman" panose="02020603050405020304" pitchFamily="18" charset="0"/>
                <a:cs typeface="Times New Roman" panose="02020603050405020304" pitchFamily="18" charset="0"/>
              </a:rPr>
              <a:t> ]</a:t>
            </a:r>
          </a:p>
          <a:p>
            <a:r>
              <a:rPr lang="en-IN" sz="3200" dirty="0">
                <a:solidFill>
                  <a:srgbClr val="0000FF"/>
                </a:solidFill>
                <a:latin typeface="Times New Roman" panose="02020603050405020304" pitchFamily="18" charset="0"/>
                <a:cs typeface="Times New Roman" panose="02020603050405020304" pitchFamily="18" charset="0"/>
              </a:rPr>
              <a:t>group</a:t>
            </a:r>
            <a:r>
              <a:rPr lang="en-IN" sz="3200" dirty="0">
                <a:solidFill>
                  <a:srgbClr val="000000"/>
                </a:solidFill>
                <a:latin typeface="Times New Roman" panose="02020603050405020304" pitchFamily="18" charset="0"/>
                <a:cs typeface="Times New Roman" panose="02020603050405020304" pitchFamily="18" charset="0"/>
              </a:rPr>
              <a:t> </a:t>
            </a:r>
            <a:r>
              <a:rPr lang="en-IN" sz="3200" dirty="0">
                <a:solidFill>
                  <a:srgbClr val="0000FF"/>
                </a:solidFill>
                <a:latin typeface="Times New Roman" panose="02020603050405020304" pitchFamily="18" charset="0"/>
                <a:cs typeface="Times New Roman" panose="02020603050405020304" pitchFamily="18" charset="0"/>
              </a:rPr>
              <a:t>by</a:t>
            </a:r>
            <a:r>
              <a:rPr lang="en-IN" sz="3200" dirty="0">
                <a:solidFill>
                  <a:srgbClr val="000000"/>
                </a:solidFill>
                <a:latin typeface="Times New Roman" panose="02020603050405020304" pitchFamily="18" charset="0"/>
                <a:cs typeface="Times New Roman" panose="02020603050405020304" pitchFamily="18" charset="0"/>
              </a:rPr>
              <a:t> </a:t>
            </a:r>
            <a:r>
              <a:rPr lang="en-IN" sz="3200" dirty="0" err="1">
                <a:solidFill>
                  <a:srgbClr val="000000"/>
                </a:solidFill>
                <a:latin typeface="Times New Roman" panose="02020603050405020304" pitchFamily="18" charset="0"/>
                <a:cs typeface="Times New Roman" panose="02020603050405020304" pitchFamily="18" charset="0"/>
              </a:rPr>
              <a:t>Country_Region</a:t>
            </a:r>
            <a:endParaRPr lang="en-IN" sz="3200" dirty="0">
              <a:solidFill>
                <a:srgbClr val="000000"/>
              </a:solidFill>
              <a:latin typeface="Times New Roman" panose="02020603050405020304" pitchFamily="18" charset="0"/>
              <a:cs typeface="Times New Roman" panose="02020603050405020304" pitchFamily="18" charset="0"/>
            </a:endParaRPr>
          </a:p>
          <a:p>
            <a:r>
              <a:rPr lang="en-US" sz="3200" dirty="0">
                <a:solidFill>
                  <a:srgbClr val="0000FF"/>
                </a:solidFill>
                <a:latin typeface="Times New Roman" panose="02020603050405020304" pitchFamily="18" charset="0"/>
                <a:cs typeface="Times New Roman" panose="02020603050405020304" pitchFamily="18" charset="0"/>
              </a:rPr>
              <a:t>order</a:t>
            </a:r>
            <a:r>
              <a:rPr lang="en-US" sz="3200" dirty="0">
                <a:solidFill>
                  <a:srgbClr val="000000"/>
                </a:solidFill>
                <a:latin typeface="Times New Roman" panose="02020603050405020304" pitchFamily="18" charset="0"/>
                <a:cs typeface="Times New Roman" panose="02020603050405020304" pitchFamily="18" charset="0"/>
              </a:rPr>
              <a:t> </a:t>
            </a:r>
            <a:r>
              <a:rPr lang="en-US" sz="3200" dirty="0">
                <a:solidFill>
                  <a:srgbClr val="0000FF"/>
                </a:solidFill>
                <a:latin typeface="Times New Roman" panose="02020603050405020304" pitchFamily="18" charset="0"/>
                <a:cs typeface="Times New Roman" panose="02020603050405020304" pitchFamily="18" charset="0"/>
              </a:rPr>
              <a:t>by</a:t>
            </a:r>
            <a:r>
              <a:rPr lang="en-US" sz="3200" dirty="0">
                <a:solidFill>
                  <a:srgbClr val="000000"/>
                </a:solidFill>
                <a:latin typeface="Times New Roman" panose="02020603050405020304" pitchFamily="18" charset="0"/>
                <a:cs typeface="Times New Roman" panose="02020603050405020304" pitchFamily="18" charset="0"/>
              </a:rPr>
              <a:t> [highest confirmed case] </a:t>
            </a:r>
            <a:r>
              <a:rPr lang="en-US" sz="3200" dirty="0" err="1">
                <a:solidFill>
                  <a:srgbClr val="0000FF"/>
                </a:solidFill>
                <a:latin typeface="Times New Roman" panose="02020603050405020304" pitchFamily="18" charset="0"/>
                <a:cs typeface="Times New Roman" panose="02020603050405020304" pitchFamily="18" charset="0"/>
              </a:rPr>
              <a:t>desc</a:t>
            </a:r>
            <a:endParaRPr lang="en-IN" sz="3200" dirty="0">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3"/>
          <a:stretch>
            <a:fillRect/>
          </a:stretch>
        </p:blipFill>
        <p:spPr>
          <a:xfrm>
            <a:off x="457200" y="5250450"/>
            <a:ext cx="5105400" cy="1417050"/>
          </a:xfrm>
          <a:prstGeom prst="rect">
            <a:avLst/>
          </a:prstGeom>
        </p:spPr>
      </p:pic>
    </p:spTree>
    <p:extLst>
      <p:ext uri="{BB962C8B-B14F-4D97-AF65-F5344CB8AC3E}">
        <p14:creationId xmlns:p14="http://schemas.microsoft.com/office/powerpoint/2010/main" val="16424344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1376" y="6724"/>
            <a:ext cx="16611600" cy="1470025"/>
          </a:xfrm>
        </p:spPr>
        <p:txBody>
          <a:bodyPr>
            <a:normAutofit/>
          </a:bodyPr>
          <a:lstStyle/>
          <a:p>
            <a:pPr algn="l"/>
            <a:r>
              <a:rPr lang="en-US" sz="3200" dirty="0">
                <a:latin typeface="Times New Roman" panose="02020603050405020304" pitchFamily="18" charset="0"/>
                <a:cs typeface="Times New Roman" panose="02020603050405020304" pitchFamily="18" charset="0"/>
              </a:rPr>
              <a:t>Q15. Find Country having lowest number of the death case</a:t>
            </a:r>
            <a:endParaRPr lang="en-IN" sz="3200" dirty="0">
              <a:latin typeface="Times New Roman" panose="02020603050405020304" pitchFamily="18" charset="0"/>
              <a:cs typeface="Times New Roman" panose="02020603050405020304" pitchFamily="18" charset="0"/>
            </a:endParaRPr>
          </a:p>
        </p:txBody>
      </p:sp>
      <p:sp>
        <p:nvSpPr>
          <p:cNvPr id="4" name="Freeform 13"/>
          <p:cNvSpPr/>
          <p:nvPr/>
        </p:nvSpPr>
        <p:spPr>
          <a:xfrm>
            <a:off x="10744200" y="2019300"/>
            <a:ext cx="7048814" cy="7451056"/>
          </a:xfrm>
          <a:custGeom>
            <a:avLst/>
            <a:gdLst/>
            <a:ahLst/>
            <a:cxnLst/>
            <a:rect l="l" t="t" r="r" b="b"/>
            <a:pathLst>
              <a:path w="7048814" h="7451056">
                <a:moveTo>
                  <a:pt x="0" y="0"/>
                </a:moveTo>
                <a:lnTo>
                  <a:pt x="7048814" y="0"/>
                </a:lnTo>
                <a:lnTo>
                  <a:pt x="7048814" y="7451056"/>
                </a:lnTo>
                <a:lnTo>
                  <a:pt x="0" y="7451056"/>
                </a:lnTo>
                <a:lnTo>
                  <a:pt x="0" y="0"/>
                </a:lnTo>
                <a:close/>
              </a:path>
            </a:pathLst>
          </a:custGeom>
          <a:blipFill>
            <a:blip r:embed="rId2"/>
            <a:stretch>
              <a:fillRect/>
            </a:stretch>
          </a:blipFill>
        </p:spPr>
      </p:sp>
      <p:sp>
        <p:nvSpPr>
          <p:cNvPr id="5" name="Rectangle 4"/>
          <p:cNvSpPr/>
          <p:nvPr/>
        </p:nvSpPr>
        <p:spPr>
          <a:xfrm>
            <a:off x="381000" y="1476749"/>
            <a:ext cx="9144000" cy="2246769"/>
          </a:xfrm>
          <a:prstGeom prst="rect">
            <a:avLst/>
          </a:prstGeom>
        </p:spPr>
        <p:txBody>
          <a:bodyPr>
            <a:spAutoFit/>
          </a:bodyPr>
          <a:lstStyle/>
          <a:p>
            <a:r>
              <a:rPr lang="en-US" sz="2800" dirty="0">
                <a:solidFill>
                  <a:srgbClr val="000000"/>
                </a:solidFill>
                <a:latin typeface="Times New Roman" panose="02020603050405020304" pitchFamily="18" charset="0"/>
                <a:cs typeface="Times New Roman" panose="02020603050405020304" pitchFamily="18" charset="0"/>
              </a:rPr>
              <a:t> </a:t>
            </a:r>
            <a:r>
              <a:rPr lang="en-US" sz="2800" dirty="0">
                <a:solidFill>
                  <a:srgbClr val="0000FF"/>
                </a:solidFill>
                <a:latin typeface="Times New Roman" panose="02020603050405020304" pitchFamily="18" charset="0"/>
                <a:cs typeface="Times New Roman" panose="02020603050405020304" pitchFamily="18" charset="0"/>
              </a:rPr>
              <a:t>select</a:t>
            </a:r>
            <a:r>
              <a:rPr lang="en-US" sz="2800" dirty="0">
                <a:solidFill>
                  <a:srgbClr val="000000"/>
                </a:solidFill>
                <a:latin typeface="Times New Roman" panose="02020603050405020304" pitchFamily="18" charset="0"/>
                <a:cs typeface="Times New Roman" panose="02020603050405020304" pitchFamily="18" charset="0"/>
              </a:rPr>
              <a:t> </a:t>
            </a:r>
            <a:r>
              <a:rPr lang="en-US" sz="2800" dirty="0">
                <a:solidFill>
                  <a:srgbClr val="0000FF"/>
                </a:solidFill>
                <a:latin typeface="Times New Roman" panose="02020603050405020304" pitchFamily="18" charset="0"/>
                <a:cs typeface="Times New Roman" panose="02020603050405020304" pitchFamily="18" charset="0"/>
              </a:rPr>
              <a:t>top</a:t>
            </a:r>
            <a:r>
              <a:rPr lang="en-US" sz="2800" dirty="0">
                <a:solidFill>
                  <a:srgbClr val="000000"/>
                </a:solidFill>
                <a:latin typeface="Times New Roman" panose="02020603050405020304" pitchFamily="18" charset="0"/>
                <a:cs typeface="Times New Roman" panose="02020603050405020304" pitchFamily="18" charset="0"/>
              </a:rPr>
              <a:t> 4  </a:t>
            </a:r>
            <a:r>
              <a:rPr lang="en-US" sz="2800" dirty="0" err="1">
                <a:solidFill>
                  <a:srgbClr val="000000"/>
                </a:solidFill>
                <a:latin typeface="Times New Roman" panose="02020603050405020304" pitchFamily="18" charset="0"/>
                <a:cs typeface="Times New Roman" panose="02020603050405020304" pitchFamily="18" charset="0"/>
              </a:rPr>
              <a:t>Country_Region</a:t>
            </a:r>
            <a:r>
              <a:rPr lang="en-US" sz="2800" dirty="0">
                <a:solidFill>
                  <a:srgbClr val="000000"/>
                </a:solidFill>
                <a:latin typeface="Times New Roman" panose="02020603050405020304" pitchFamily="18" charset="0"/>
                <a:cs typeface="Times New Roman" panose="02020603050405020304" pitchFamily="18" charset="0"/>
              </a:rPr>
              <a:t> </a:t>
            </a:r>
            <a:r>
              <a:rPr lang="en-US" sz="2800" dirty="0">
                <a:solidFill>
                  <a:srgbClr val="FF0000"/>
                </a:solidFill>
                <a:latin typeface="Times New Roman" panose="02020603050405020304" pitchFamily="18" charset="0"/>
                <a:cs typeface="Times New Roman" panose="02020603050405020304" pitchFamily="18" charset="0"/>
              </a:rPr>
              <a:t>'</a:t>
            </a:r>
            <a:r>
              <a:rPr lang="en-US" sz="2800" dirty="0" err="1">
                <a:solidFill>
                  <a:srgbClr val="FF0000"/>
                </a:solidFill>
                <a:latin typeface="Times New Roman" panose="02020603050405020304" pitchFamily="18" charset="0"/>
                <a:cs typeface="Times New Roman" panose="02020603050405020304" pitchFamily="18" charset="0"/>
              </a:rPr>
              <a:t>counrty</a:t>
            </a:r>
            <a:r>
              <a:rPr lang="en-US" sz="2800" dirty="0">
                <a:solidFill>
                  <a:srgbClr val="FF0000"/>
                </a:solidFill>
                <a:latin typeface="Times New Roman" panose="02020603050405020304" pitchFamily="18" charset="0"/>
                <a:cs typeface="Times New Roman" panose="02020603050405020304" pitchFamily="18" charset="0"/>
              </a:rPr>
              <a:t> </a:t>
            </a:r>
            <a:r>
              <a:rPr lang="en-US" sz="2800" dirty="0" err="1">
                <a:solidFill>
                  <a:srgbClr val="FF0000"/>
                </a:solidFill>
                <a:latin typeface="Times New Roman" panose="02020603050405020304" pitchFamily="18" charset="0"/>
                <a:cs typeface="Times New Roman" panose="02020603050405020304" pitchFamily="18" charset="0"/>
              </a:rPr>
              <a:t>name'</a:t>
            </a:r>
            <a:r>
              <a:rPr lang="en-US" sz="2800" dirty="0" err="1">
                <a:solidFill>
                  <a:srgbClr val="808080"/>
                </a:solidFill>
                <a:latin typeface="Times New Roman" panose="02020603050405020304" pitchFamily="18" charset="0"/>
                <a:cs typeface="Times New Roman" panose="02020603050405020304" pitchFamily="18" charset="0"/>
              </a:rPr>
              <a:t>,</a:t>
            </a:r>
            <a:r>
              <a:rPr lang="en-US" sz="2800" dirty="0" err="1">
                <a:solidFill>
                  <a:srgbClr val="FF00FF"/>
                </a:solidFill>
                <a:latin typeface="Times New Roman" panose="02020603050405020304" pitchFamily="18" charset="0"/>
                <a:cs typeface="Times New Roman" panose="02020603050405020304" pitchFamily="18" charset="0"/>
              </a:rPr>
              <a:t>sum</a:t>
            </a:r>
            <a:r>
              <a:rPr lang="en-US" sz="2800" dirty="0">
                <a:solidFill>
                  <a:srgbClr val="808080"/>
                </a:solidFill>
                <a:latin typeface="Times New Roman" panose="02020603050405020304" pitchFamily="18" charset="0"/>
                <a:cs typeface="Times New Roman" panose="02020603050405020304" pitchFamily="18" charset="0"/>
              </a:rPr>
              <a:t>(</a:t>
            </a:r>
            <a:r>
              <a:rPr lang="en-US" sz="2800" dirty="0">
                <a:solidFill>
                  <a:srgbClr val="000000"/>
                </a:solidFill>
                <a:latin typeface="Times New Roman" panose="02020603050405020304" pitchFamily="18" charset="0"/>
                <a:cs typeface="Times New Roman" panose="02020603050405020304" pitchFamily="18" charset="0"/>
              </a:rPr>
              <a:t>Deaths</a:t>
            </a:r>
            <a:r>
              <a:rPr lang="en-US" sz="2800" dirty="0">
                <a:solidFill>
                  <a:srgbClr val="808080"/>
                </a:solidFill>
                <a:latin typeface="Times New Roman" panose="02020603050405020304" pitchFamily="18" charset="0"/>
                <a:cs typeface="Times New Roman" panose="02020603050405020304" pitchFamily="18" charset="0"/>
              </a:rPr>
              <a:t>)</a:t>
            </a:r>
            <a:r>
              <a:rPr lang="en-US" sz="2800" dirty="0">
                <a:solidFill>
                  <a:srgbClr val="000000"/>
                </a:solidFill>
                <a:latin typeface="Times New Roman" panose="02020603050405020304" pitchFamily="18" charset="0"/>
                <a:cs typeface="Times New Roman" panose="02020603050405020304" pitchFamily="18" charset="0"/>
              </a:rPr>
              <a:t> </a:t>
            </a:r>
            <a:r>
              <a:rPr lang="en-US" sz="2800" dirty="0">
                <a:solidFill>
                  <a:srgbClr val="FF0000"/>
                </a:solidFill>
                <a:latin typeface="Times New Roman" panose="02020603050405020304" pitchFamily="18" charset="0"/>
                <a:cs typeface="Times New Roman" panose="02020603050405020304" pitchFamily="18" charset="0"/>
              </a:rPr>
              <a:t>'lowest deaths case'</a:t>
            </a:r>
            <a:endParaRPr lang="en-US" sz="2800" dirty="0">
              <a:solidFill>
                <a:srgbClr val="000000"/>
              </a:solidFill>
              <a:latin typeface="Times New Roman" panose="02020603050405020304" pitchFamily="18" charset="0"/>
              <a:cs typeface="Times New Roman" panose="02020603050405020304" pitchFamily="18" charset="0"/>
            </a:endParaRPr>
          </a:p>
          <a:p>
            <a:r>
              <a:rPr lang="en-IN" sz="2800" dirty="0">
                <a:solidFill>
                  <a:srgbClr val="0000FF"/>
                </a:solidFill>
                <a:latin typeface="Times New Roman" panose="02020603050405020304" pitchFamily="18" charset="0"/>
                <a:cs typeface="Times New Roman" panose="02020603050405020304" pitchFamily="18" charset="0"/>
              </a:rPr>
              <a:t>from</a:t>
            </a:r>
            <a:r>
              <a:rPr lang="en-IN" sz="2800" dirty="0">
                <a:solidFill>
                  <a:srgbClr val="000000"/>
                </a:solidFill>
                <a:latin typeface="Times New Roman" panose="02020603050405020304" pitchFamily="18" charset="0"/>
                <a:cs typeface="Times New Roman" panose="02020603050405020304" pitchFamily="18" charset="0"/>
              </a:rPr>
              <a:t> [</a:t>
            </a:r>
            <a:r>
              <a:rPr lang="en-IN" sz="2800" dirty="0" err="1">
                <a:solidFill>
                  <a:srgbClr val="000000"/>
                </a:solidFill>
                <a:latin typeface="Times New Roman" panose="02020603050405020304" pitchFamily="18" charset="0"/>
                <a:cs typeface="Times New Roman" panose="02020603050405020304" pitchFamily="18" charset="0"/>
              </a:rPr>
              <a:t>CoronaVirus</a:t>
            </a:r>
            <a:r>
              <a:rPr lang="en-IN" sz="2800" dirty="0">
                <a:solidFill>
                  <a:srgbClr val="000000"/>
                </a:solidFill>
                <a:latin typeface="Times New Roman" panose="02020603050405020304" pitchFamily="18" charset="0"/>
                <a:cs typeface="Times New Roman" panose="02020603050405020304" pitchFamily="18" charset="0"/>
              </a:rPr>
              <a:t> ]</a:t>
            </a:r>
          </a:p>
          <a:p>
            <a:r>
              <a:rPr lang="en-IN" sz="2800" dirty="0">
                <a:solidFill>
                  <a:srgbClr val="0000FF"/>
                </a:solidFill>
                <a:latin typeface="Times New Roman" panose="02020603050405020304" pitchFamily="18" charset="0"/>
                <a:cs typeface="Times New Roman" panose="02020603050405020304" pitchFamily="18" charset="0"/>
              </a:rPr>
              <a:t>group</a:t>
            </a:r>
            <a:r>
              <a:rPr lang="en-IN" sz="2800" dirty="0">
                <a:solidFill>
                  <a:srgbClr val="000000"/>
                </a:solidFill>
                <a:latin typeface="Times New Roman" panose="02020603050405020304" pitchFamily="18" charset="0"/>
                <a:cs typeface="Times New Roman" panose="02020603050405020304" pitchFamily="18" charset="0"/>
              </a:rPr>
              <a:t> </a:t>
            </a:r>
            <a:r>
              <a:rPr lang="en-IN" sz="2800" dirty="0">
                <a:solidFill>
                  <a:srgbClr val="0000FF"/>
                </a:solidFill>
                <a:latin typeface="Times New Roman" panose="02020603050405020304" pitchFamily="18" charset="0"/>
                <a:cs typeface="Times New Roman" panose="02020603050405020304" pitchFamily="18" charset="0"/>
              </a:rPr>
              <a:t>by</a:t>
            </a:r>
            <a:r>
              <a:rPr lang="en-IN" sz="2800" dirty="0">
                <a:solidFill>
                  <a:srgbClr val="000000"/>
                </a:solidFill>
                <a:latin typeface="Times New Roman" panose="02020603050405020304" pitchFamily="18" charset="0"/>
                <a:cs typeface="Times New Roman" panose="02020603050405020304" pitchFamily="18" charset="0"/>
              </a:rPr>
              <a:t> </a:t>
            </a:r>
            <a:r>
              <a:rPr lang="en-IN" sz="2800" dirty="0" err="1">
                <a:solidFill>
                  <a:srgbClr val="000000"/>
                </a:solidFill>
                <a:latin typeface="Times New Roman" panose="02020603050405020304" pitchFamily="18" charset="0"/>
                <a:cs typeface="Times New Roman" panose="02020603050405020304" pitchFamily="18" charset="0"/>
              </a:rPr>
              <a:t>Country_Region</a:t>
            </a:r>
            <a:endParaRPr lang="en-IN" sz="2800" dirty="0">
              <a:solidFill>
                <a:srgbClr val="000000"/>
              </a:solidFill>
              <a:latin typeface="Times New Roman" panose="02020603050405020304" pitchFamily="18" charset="0"/>
              <a:cs typeface="Times New Roman" panose="02020603050405020304" pitchFamily="18" charset="0"/>
            </a:endParaRPr>
          </a:p>
          <a:p>
            <a:r>
              <a:rPr lang="en-US" sz="2800" dirty="0">
                <a:solidFill>
                  <a:srgbClr val="0000FF"/>
                </a:solidFill>
                <a:latin typeface="Times New Roman" panose="02020603050405020304" pitchFamily="18" charset="0"/>
                <a:cs typeface="Times New Roman" panose="02020603050405020304" pitchFamily="18" charset="0"/>
              </a:rPr>
              <a:t>order</a:t>
            </a:r>
            <a:r>
              <a:rPr lang="en-US" sz="2800" dirty="0">
                <a:solidFill>
                  <a:srgbClr val="000000"/>
                </a:solidFill>
                <a:latin typeface="Times New Roman" panose="02020603050405020304" pitchFamily="18" charset="0"/>
                <a:cs typeface="Times New Roman" panose="02020603050405020304" pitchFamily="18" charset="0"/>
              </a:rPr>
              <a:t> </a:t>
            </a:r>
            <a:r>
              <a:rPr lang="en-US" sz="2800" dirty="0">
                <a:solidFill>
                  <a:srgbClr val="0000FF"/>
                </a:solidFill>
                <a:latin typeface="Times New Roman" panose="02020603050405020304" pitchFamily="18" charset="0"/>
                <a:cs typeface="Times New Roman" panose="02020603050405020304" pitchFamily="18" charset="0"/>
              </a:rPr>
              <a:t>by</a:t>
            </a:r>
            <a:r>
              <a:rPr lang="en-US" sz="2800" dirty="0">
                <a:solidFill>
                  <a:srgbClr val="000000"/>
                </a:solidFill>
                <a:latin typeface="Times New Roman" panose="02020603050405020304" pitchFamily="18" charset="0"/>
                <a:cs typeface="Times New Roman" panose="02020603050405020304" pitchFamily="18" charset="0"/>
              </a:rPr>
              <a:t> [lowest deaths case] </a:t>
            </a:r>
            <a:r>
              <a:rPr lang="en-US" sz="2800" dirty="0" err="1">
                <a:solidFill>
                  <a:srgbClr val="0000FF"/>
                </a:solidFill>
                <a:latin typeface="Times New Roman" panose="02020603050405020304" pitchFamily="18" charset="0"/>
                <a:cs typeface="Times New Roman" panose="02020603050405020304" pitchFamily="18" charset="0"/>
              </a:rPr>
              <a:t>asc</a:t>
            </a:r>
            <a:endParaRPr lang="en-IN" sz="2800" dirty="0">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3"/>
          <a:stretch>
            <a:fillRect/>
          </a:stretch>
        </p:blipFill>
        <p:spPr>
          <a:xfrm>
            <a:off x="609600" y="4838700"/>
            <a:ext cx="6172200" cy="3048000"/>
          </a:xfrm>
          <a:prstGeom prst="rect">
            <a:avLst/>
          </a:prstGeom>
        </p:spPr>
      </p:pic>
    </p:spTree>
    <p:extLst>
      <p:ext uri="{BB962C8B-B14F-4D97-AF65-F5344CB8AC3E}">
        <p14:creationId xmlns:p14="http://schemas.microsoft.com/office/powerpoint/2010/main" val="20183267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Freeform 2"/>
          <p:cNvSpPr/>
          <p:nvPr/>
        </p:nvSpPr>
        <p:spPr>
          <a:xfrm>
            <a:off x="-1323782" y="8036592"/>
            <a:ext cx="3127248" cy="3305705"/>
          </a:xfrm>
          <a:custGeom>
            <a:avLst/>
            <a:gdLst/>
            <a:ahLst/>
            <a:cxnLst/>
            <a:rect l="l" t="t" r="r" b="b"/>
            <a:pathLst>
              <a:path w="3127248" h="3305705">
                <a:moveTo>
                  <a:pt x="0" y="0"/>
                </a:moveTo>
                <a:lnTo>
                  <a:pt x="3127248" y="0"/>
                </a:lnTo>
                <a:lnTo>
                  <a:pt x="3127248" y="3305706"/>
                </a:lnTo>
                <a:lnTo>
                  <a:pt x="0" y="3305706"/>
                </a:lnTo>
                <a:lnTo>
                  <a:pt x="0" y="0"/>
                </a:lnTo>
                <a:close/>
              </a:path>
            </a:pathLst>
          </a:custGeom>
          <a:blipFill>
            <a:blip r:embed="rId2"/>
            <a:stretch>
              <a:fillRect/>
            </a:stretch>
          </a:blipFill>
        </p:spPr>
      </p:sp>
      <p:sp>
        <p:nvSpPr>
          <p:cNvPr id="3" name="Freeform 3"/>
          <p:cNvSpPr/>
          <p:nvPr/>
        </p:nvSpPr>
        <p:spPr>
          <a:xfrm>
            <a:off x="11782365" y="289624"/>
            <a:ext cx="6159500" cy="9707752"/>
          </a:xfrm>
          <a:custGeom>
            <a:avLst/>
            <a:gdLst/>
            <a:ahLst/>
            <a:cxnLst/>
            <a:rect l="l" t="t" r="r" b="b"/>
            <a:pathLst>
              <a:path w="6159500" h="9707752">
                <a:moveTo>
                  <a:pt x="0" y="0"/>
                </a:moveTo>
                <a:lnTo>
                  <a:pt x="6159500" y="0"/>
                </a:lnTo>
                <a:lnTo>
                  <a:pt x="6159500" y="9707752"/>
                </a:lnTo>
                <a:lnTo>
                  <a:pt x="0" y="9707752"/>
                </a:lnTo>
                <a:lnTo>
                  <a:pt x="0" y="0"/>
                </a:lnTo>
                <a:close/>
              </a:path>
            </a:pathLst>
          </a:custGeom>
          <a:blipFill>
            <a:blip r:embed="rId3"/>
            <a:stretch>
              <a:fillRect l="-68204" r="-68204"/>
            </a:stretch>
          </a:blipFill>
        </p:spPr>
      </p:sp>
      <p:sp>
        <p:nvSpPr>
          <p:cNvPr id="4" name="TextBox 4"/>
          <p:cNvSpPr txBox="1"/>
          <p:nvPr/>
        </p:nvSpPr>
        <p:spPr>
          <a:xfrm>
            <a:off x="2036859" y="127699"/>
            <a:ext cx="6584401" cy="1018084"/>
          </a:xfrm>
          <a:prstGeom prst="rect">
            <a:avLst/>
          </a:prstGeom>
        </p:spPr>
        <p:txBody>
          <a:bodyPr lIns="0" tIns="0" rIns="0" bIns="0" rtlCol="0" anchor="t">
            <a:spAutoFit/>
          </a:bodyPr>
          <a:lstStyle/>
          <a:p>
            <a:pPr algn="l">
              <a:lnSpc>
                <a:spcPts val="7935"/>
              </a:lnSpc>
            </a:pPr>
            <a:r>
              <a:rPr lang="en-US" sz="5667">
                <a:solidFill>
                  <a:srgbClr val="293237"/>
                </a:solidFill>
                <a:latin typeface="Poppins Ultra-Bold"/>
              </a:rPr>
              <a:t>TABLE CONTENTS</a:t>
            </a:r>
          </a:p>
        </p:txBody>
      </p:sp>
      <p:sp>
        <p:nvSpPr>
          <p:cNvPr id="5" name="TextBox 5"/>
          <p:cNvSpPr txBox="1"/>
          <p:nvPr/>
        </p:nvSpPr>
        <p:spPr>
          <a:xfrm>
            <a:off x="1920162" y="2739970"/>
            <a:ext cx="1233263" cy="617333"/>
          </a:xfrm>
          <a:prstGeom prst="rect">
            <a:avLst/>
          </a:prstGeom>
        </p:spPr>
        <p:txBody>
          <a:bodyPr lIns="0" tIns="0" rIns="0" bIns="0" rtlCol="0" anchor="t">
            <a:spAutoFit/>
          </a:bodyPr>
          <a:lstStyle/>
          <a:p>
            <a:pPr algn="ctr">
              <a:lnSpc>
                <a:spcPts val="4823"/>
              </a:lnSpc>
            </a:pPr>
            <a:r>
              <a:rPr lang="en-US" sz="3445">
                <a:solidFill>
                  <a:srgbClr val="00878E"/>
                </a:solidFill>
                <a:latin typeface="Poppins"/>
              </a:rPr>
              <a:t>01</a:t>
            </a:r>
          </a:p>
        </p:txBody>
      </p:sp>
      <p:sp>
        <p:nvSpPr>
          <p:cNvPr id="6" name="TextBox 6"/>
          <p:cNvSpPr txBox="1"/>
          <p:nvPr/>
        </p:nvSpPr>
        <p:spPr>
          <a:xfrm>
            <a:off x="2036859" y="4202658"/>
            <a:ext cx="1233263" cy="618490"/>
          </a:xfrm>
          <a:prstGeom prst="rect">
            <a:avLst/>
          </a:prstGeom>
        </p:spPr>
        <p:txBody>
          <a:bodyPr lIns="0" tIns="0" rIns="0" bIns="0" rtlCol="0" anchor="t">
            <a:spAutoFit/>
          </a:bodyPr>
          <a:lstStyle/>
          <a:p>
            <a:pPr algn="ctr">
              <a:lnSpc>
                <a:spcPts val="4759"/>
              </a:lnSpc>
            </a:pPr>
            <a:r>
              <a:rPr lang="en-US" sz="3399">
                <a:solidFill>
                  <a:srgbClr val="00878E"/>
                </a:solidFill>
                <a:latin typeface="Poppins"/>
              </a:rPr>
              <a:t>02</a:t>
            </a:r>
          </a:p>
        </p:txBody>
      </p:sp>
      <p:sp>
        <p:nvSpPr>
          <p:cNvPr id="7" name="TextBox 7"/>
          <p:cNvSpPr txBox="1"/>
          <p:nvPr/>
        </p:nvSpPr>
        <p:spPr>
          <a:xfrm>
            <a:off x="3270122" y="4174083"/>
            <a:ext cx="4416960" cy="647096"/>
          </a:xfrm>
          <a:prstGeom prst="rect">
            <a:avLst/>
          </a:prstGeom>
        </p:spPr>
        <p:txBody>
          <a:bodyPr lIns="0" tIns="0" rIns="0" bIns="0" rtlCol="0" anchor="t">
            <a:spAutoFit/>
          </a:bodyPr>
          <a:lstStyle/>
          <a:p>
            <a:pPr algn="l">
              <a:lnSpc>
                <a:spcPts val="4758"/>
              </a:lnSpc>
            </a:pPr>
            <a:r>
              <a:rPr lang="en-US" sz="3398">
                <a:solidFill>
                  <a:srgbClr val="00878E"/>
                </a:solidFill>
                <a:latin typeface="Times New Roman"/>
              </a:rPr>
              <a:t>Data Description</a:t>
            </a:r>
          </a:p>
        </p:txBody>
      </p:sp>
      <p:sp>
        <p:nvSpPr>
          <p:cNvPr id="8" name="TextBox 8"/>
          <p:cNvSpPr txBox="1"/>
          <p:nvPr/>
        </p:nvSpPr>
        <p:spPr>
          <a:xfrm>
            <a:off x="2036859" y="5853930"/>
            <a:ext cx="1233263" cy="618490"/>
          </a:xfrm>
          <a:prstGeom prst="rect">
            <a:avLst/>
          </a:prstGeom>
        </p:spPr>
        <p:txBody>
          <a:bodyPr lIns="0" tIns="0" rIns="0" bIns="0" rtlCol="0" anchor="t">
            <a:spAutoFit/>
          </a:bodyPr>
          <a:lstStyle/>
          <a:p>
            <a:pPr algn="ctr">
              <a:lnSpc>
                <a:spcPts val="4759"/>
              </a:lnSpc>
            </a:pPr>
            <a:r>
              <a:rPr lang="en-US" sz="3399">
                <a:solidFill>
                  <a:srgbClr val="00878E"/>
                </a:solidFill>
                <a:latin typeface="Poppins"/>
              </a:rPr>
              <a:t>03</a:t>
            </a:r>
          </a:p>
        </p:txBody>
      </p:sp>
      <p:sp>
        <p:nvSpPr>
          <p:cNvPr id="9" name="TextBox 9"/>
          <p:cNvSpPr txBox="1"/>
          <p:nvPr/>
        </p:nvSpPr>
        <p:spPr>
          <a:xfrm>
            <a:off x="3270122" y="5825355"/>
            <a:ext cx="4416960" cy="1247171"/>
          </a:xfrm>
          <a:prstGeom prst="rect">
            <a:avLst/>
          </a:prstGeom>
        </p:spPr>
        <p:txBody>
          <a:bodyPr lIns="0" tIns="0" rIns="0" bIns="0" rtlCol="0" anchor="t">
            <a:spAutoFit/>
          </a:bodyPr>
          <a:lstStyle/>
          <a:p>
            <a:pPr algn="l">
              <a:lnSpc>
                <a:spcPts val="4758"/>
              </a:lnSpc>
            </a:pPr>
            <a:r>
              <a:rPr lang="en-US" sz="3398">
                <a:solidFill>
                  <a:srgbClr val="00878E"/>
                </a:solidFill>
                <a:latin typeface="Times New Roman"/>
              </a:rPr>
              <a:t>Exploratory Data Analysis</a:t>
            </a:r>
          </a:p>
        </p:txBody>
      </p:sp>
      <p:sp>
        <p:nvSpPr>
          <p:cNvPr id="10" name="TextBox 10"/>
          <p:cNvSpPr txBox="1"/>
          <p:nvPr/>
        </p:nvSpPr>
        <p:spPr>
          <a:xfrm>
            <a:off x="2036859" y="7503931"/>
            <a:ext cx="1233263" cy="618490"/>
          </a:xfrm>
          <a:prstGeom prst="rect">
            <a:avLst/>
          </a:prstGeom>
        </p:spPr>
        <p:txBody>
          <a:bodyPr lIns="0" tIns="0" rIns="0" bIns="0" rtlCol="0" anchor="t">
            <a:spAutoFit/>
          </a:bodyPr>
          <a:lstStyle/>
          <a:p>
            <a:pPr algn="ctr">
              <a:lnSpc>
                <a:spcPts val="4759"/>
              </a:lnSpc>
            </a:pPr>
            <a:r>
              <a:rPr lang="en-US" sz="3399">
                <a:solidFill>
                  <a:srgbClr val="00878E"/>
                </a:solidFill>
                <a:latin typeface="Poppins"/>
              </a:rPr>
              <a:t>04</a:t>
            </a:r>
          </a:p>
        </p:txBody>
      </p:sp>
      <p:sp>
        <p:nvSpPr>
          <p:cNvPr id="11" name="TextBox 11"/>
          <p:cNvSpPr txBox="1"/>
          <p:nvPr/>
        </p:nvSpPr>
        <p:spPr>
          <a:xfrm>
            <a:off x="3270122" y="7475356"/>
            <a:ext cx="2861010" cy="647096"/>
          </a:xfrm>
          <a:prstGeom prst="rect">
            <a:avLst/>
          </a:prstGeom>
        </p:spPr>
        <p:txBody>
          <a:bodyPr lIns="0" tIns="0" rIns="0" bIns="0" rtlCol="0" anchor="t">
            <a:spAutoFit/>
          </a:bodyPr>
          <a:lstStyle/>
          <a:p>
            <a:pPr algn="l">
              <a:lnSpc>
                <a:spcPts val="4758"/>
              </a:lnSpc>
            </a:pPr>
            <a:r>
              <a:rPr lang="en-US" sz="3398">
                <a:solidFill>
                  <a:srgbClr val="00878E"/>
                </a:solidFill>
                <a:latin typeface="Times New Roman"/>
              </a:rPr>
              <a:t>insights</a:t>
            </a:r>
          </a:p>
        </p:txBody>
      </p:sp>
      <p:sp>
        <p:nvSpPr>
          <p:cNvPr id="12" name="TextBox 12"/>
          <p:cNvSpPr txBox="1"/>
          <p:nvPr/>
        </p:nvSpPr>
        <p:spPr>
          <a:xfrm>
            <a:off x="3270122" y="2768545"/>
            <a:ext cx="3574256" cy="580390"/>
          </a:xfrm>
          <a:prstGeom prst="rect">
            <a:avLst/>
          </a:prstGeom>
        </p:spPr>
        <p:txBody>
          <a:bodyPr lIns="0" tIns="0" rIns="0" bIns="0" rtlCol="0" anchor="t">
            <a:spAutoFit/>
          </a:bodyPr>
          <a:lstStyle/>
          <a:p>
            <a:pPr algn="ctr">
              <a:lnSpc>
                <a:spcPts val="4759"/>
              </a:lnSpc>
            </a:pPr>
            <a:r>
              <a:rPr lang="en-US" sz="3399">
                <a:solidFill>
                  <a:srgbClr val="16948A"/>
                </a:solidFill>
                <a:latin typeface="Canva Sans"/>
              </a:rPr>
              <a:t>Project Overview</a:t>
            </a:r>
          </a:p>
        </p:txBody>
      </p:sp>
      <p:sp>
        <p:nvSpPr>
          <p:cNvPr id="13" name="TextBox 13"/>
          <p:cNvSpPr txBox="1"/>
          <p:nvPr/>
        </p:nvSpPr>
        <p:spPr>
          <a:xfrm>
            <a:off x="3270122" y="8843500"/>
            <a:ext cx="5677697" cy="647065"/>
          </a:xfrm>
          <a:prstGeom prst="rect">
            <a:avLst/>
          </a:prstGeom>
        </p:spPr>
        <p:txBody>
          <a:bodyPr lIns="0" tIns="0" rIns="0" bIns="0" rtlCol="0" anchor="t">
            <a:spAutoFit/>
          </a:bodyPr>
          <a:lstStyle/>
          <a:p>
            <a:pPr algn="l">
              <a:lnSpc>
                <a:spcPts val="4759"/>
              </a:lnSpc>
            </a:pPr>
            <a:r>
              <a:rPr lang="en-US" sz="3399">
                <a:solidFill>
                  <a:srgbClr val="00878E"/>
                </a:solidFill>
                <a:latin typeface="Times New Roman"/>
              </a:rPr>
              <a:t>recommendation</a:t>
            </a:r>
          </a:p>
        </p:txBody>
      </p:sp>
      <p:sp>
        <p:nvSpPr>
          <p:cNvPr id="14" name="TextBox 14"/>
          <p:cNvSpPr txBox="1"/>
          <p:nvPr/>
        </p:nvSpPr>
        <p:spPr>
          <a:xfrm>
            <a:off x="1920162" y="8758901"/>
            <a:ext cx="1233263" cy="618490"/>
          </a:xfrm>
          <a:prstGeom prst="rect">
            <a:avLst/>
          </a:prstGeom>
        </p:spPr>
        <p:txBody>
          <a:bodyPr lIns="0" tIns="0" rIns="0" bIns="0" rtlCol="0" anchor="t">
            <a:spAutoFit/>
          </a:bodyPr>
          <a:lstStyle/>
          <a:p>
            <a:pPr algn="ctr">
              <a:lnSpc>
                <a:spcPts val="4759"/>
              </a:lnSpc>
            </a:pPr>
            <a:r>
              <a:rPr lang="en-US" sz="3399">
                <a:solidFill>
                  <a:srgbClr val="00878E"/>
                </a:solidFill>
                <a:latin typeface="Poppins"/>
              </a:rPr>
              <a:t>05</a:t>
            </a: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66700"/>
            <a:ext cx="15392400" cy="1143000"/>
          </a:xfrm>
        </p:spPr>
        <p:txBody>
          <a:bodyPr>
            <a:normAutofit/>
          </a:bodyPr>
          <a:lstStyle/>
          <a:p>
            <a:pPr algn="l"/>
            <a:r>
              <a:rPr lang="en-US" sz="3600" dirty="0">
                <a:latin typeface="Times New Roman" panose="02020603050405020304" pitchFamily="18" charset="0"/>
                <a:cs typeface="Times New Roman" panose="02020603050405020304" pitchFamily="18" charset="0"/>
              </a:rPr>
              <a:t> Q16. Find top 5 countries having highest recovered case</a:t>
            </a:r>
            <a:endParaRPr lang="en-IN" sz="3600" dirty="0">
              <a:latin typeface="Times New Roman" panose="02020603050405020304" pitchFamily="18" charset="0"/>
              <a:cs typeface="Times New Roman" panose="02020603050405020304" pitchFamily="18" charset="0"/>
            </a:endParaRPr>
          </a:p>
        </p:txBody>
      </p:sp>
      <p:sp>
        <p:nvSpPr>
          <p:cNvPr id="4" name="Freeform 13"/>
          <p:cNvSpPr/>
          <p:nvPr/>
        </p:nvSpPr>
        <p:spPr>
          <a:xfrm>
            <a:off x="10744200" y="2019300"/>
            <a:ext cx="7048814" cy="7451056"/>
          </a:xfrm>
          <a:custGeom>
            <a:avLst/>
            <a:gdLst/>
            <a:ahLst/>
            <a:cxnLst/>
            <a:rect l="l" t="t" r="r" b="b"/>
            <a:pathLst>
              <a:path w="7048814" h="7451056">
                <a:moveTo>
                  <a:pt x="0" y="0"/>
                </a:moveTo>
                <a:lnTo>
                  <a:pt x="7048814" y="0"/>
                </a:lnTo>
                <a:lnTo>
                  <a:pt x="7048814" y="7451056"/>
                </a:lnTo>
                <a:lnTo>
                  <a:pt x="0" y="7451056"/>
                </a:lnTo>
                <a:lnTo>
                  <a:pt x="0" y="0"/>
                </a:lnTo>
                <a:close/>
              </a:path>
            </a:pathLst>
          </a:custGeom>
          <a:blipFill>
            <a:blip r:embed="rId2"/>
            <a:stretch>
              <a:fillRect/>
            </a:stretch>
          </a:blipFill>
        </p:spPr>
      </p:sp>
      <p:sp>
        <p:nvSpPr>
          <p:cNvPr id="5" name="Rectangle 4"/>
          <p:cNvSpPr/>
          <p:nvPr/>
        </p:nvSpPr>
        <p:spPr>
          <a:xfrm>
            <a:off x="609600" y="1562100"/>
            <a:ext cx="13792200" cy="2862322"/>
          </a:xfrm>
          <a:prstGeom prst="rect">
            <a:avLst/>
          </a:prstGeom>
        </p:spPr>
        <p:txBody>
          <a:bodyPr wrap="square">
            <a:spAutoFit/>
          </a:bodyPr>
          <a:lstStyle/>
          <a:p>
            <a:r>
              <a:rPr lang="en-US" sz="3600" dirty="0">
                <a:solidFill>
                  <a:srgbClr val="0000FF"/>
                </a:solidFill>
                <a:latin typeface="Times New Roman" panose="02020603050405020304" pitchFamily="18" charset="0"/>
                <a:cs typeface="Times New Roman" panose="02020603050405020304" pitchFamily="18" charset="0"/>
              </a:rPr>
              <a:t>select</a:t>
            </a:r>
            <a:r>
              <a:rPr lang="en-US" sz="3600" dirty="0">
                <a:solidFill>
                  <a:srgbClr val="000000"/>
                </a:solidFill>
                <a:latin typeface="Times New Roman" panose="02020603050405020304" pitchFamily="18" charset="0"/>
                <a:cs typeface="Times New Roman" panose="02020603050405020304" pitchFamily="18" charset="0"/>
              </a:rPr>
              <a:t>  </a:t>
            </a:r>
            <a:r>
              <a:rPr lang="en-US" sz="3600" dirty="0">
                <a:solidFill>
                  <a:srgbClr val="0000FF"/>
                </a:solidFill>
                <a:latin typeface="Times New Roman" panose="02020603050405020304" pitchFamily="18" charset="0"/>
                <a:cs typeface="Times New Roman" panose="02020603050405020304" pitchFamily="18" charset="0"/>
              </a:rPr>
              <a:t>top</a:t>
            </a:r>
            <a:r>
              <a:rPr lang="en-US" sz="3600" dirty="0">
                <a:solidFill>
                  <a:srgbClr val="000000"/>
                </a:solidFill>
                <a:latin typeface="Times New Roman" panose="02020603050405020304" pitchFamily="18" charset="0"/>
                <a:cs typeface="Times New Roman" panose="02020603050405020304" pitchFamily="18" charset="0"/>
              </a:rPr>
              <a:t> 5 </a:t>
            </a:r>
            <a:r>
              <a:rPr lang="en-US" sz="3600" dirty="0" err="1">
                <a:solidFill>
                  <a:srgbClr val="000000"/>
                </a:solidFill>
                <a:latin typeface="Times New Roman" panose="02020603050405020304" pitchFamily="18" charset="0"/>
                <a:cs typeface="Times New Roman" panose="02020603050405020304" pitchFamily="18" charset="0"/>
              </a:rPr>
              <a:t>Country_Region</a:t>
            </a:r>
            <a:r>
              <a:rPr lang="en-US" sz="3600" dirty="0">
                <a:solidFill>
                  <a:srgbClr val="000000"/>
                </a:solidFill>
                <a:latin typeface="Times New Roman" panose="02020603050405020304" pitchFamily="18" charset="0"/>
                <a:cs typeface="Times New Roman" panose="02020603050405020304" pitchFamily="18" charset="0"/>
              </a:rPr>
              <a:t> </a:t>
            </a:r>
            <a:r>
              <a:rPr lang="en-US" sz="3600" dirty="0">
                <a:solidFill>
                  <a:srgbClr val="FF0000"/>
                </a:solidFill>
                <a:latin typeface="Times New Roman" panose="02020603050405020304" pitchFamily="18" charset="0"/>
                <a:cs typeface="Times New Roman" panose="02020603050405020304" pitchFamily="18" charset="0"/>
              </a:rPr>
              <a:t>'</a:t>
            </a:r>
            <a:r>
              <a:rPr lang="en-US" sz="3600" dirty="0" err="1">
                <a:solidFill>
                  <a:srgbClr val="FF0000"/>
                </a:solidFill>
                <a:latin typeface="Times New Roman" panose="02020603050405020304" pitchFamily="18" charset="0"/>
                <a:cs typeface="Times New Roman" panose="02020603050405020304" pitchFamily="18" charset="0"/>
              </a:rPr>
              <a:t>counrty</a:t>
            </a:r>
            <a:r>
              <a:rPr lang="en-US" sz="3600" dirty="0">
                <a:solidFill>
                  <a:srgbClr val="FF0000"/>
                </a:solidFill>
                <a:latin typeface="Times New Roman" panose="02020603050405020304" pitchFamily="18" charset="0"/>
                <a:cs typeface="Times New Roman" panose="02020603050405020304" pitchFamily="18" charset="0"/>
              </a:rPr>
              <a:t> </a:t>
            </a:r>
            <a:r>
              <a:rPr lang="en-US" sz="3600" dirty="0" err="1">
                <a:solidFill>
                  <a:srgbClr val="FF0000"/>
                </a:solidFill>
                <a:latin typeface="Times New Roman" panose="02020603050405020304" pitchFamily="18" charset="0"/>
                <a:cs typeface="Times New Roman" panose="02020603050405020304" pitchFamily="18" charset="0"/>
              </a:rPr>
              <a:t>name'</a:t>
            </a:r>
            <a:r>
              <a:rPr lang="en-US" sz="3600" dirty="0" err="1">
                <a:solidFill>
                  <a:srgbClr val="808080"/>
                </a:solidFill>
                <a:latin typeface="Times New Roman" panose="02020603050405020304" pitchFamily="18" charset="0"/>
                <a:cs typeface="Times New Roman" panose="02020603050405020304" pitchFamily="18" charset="0"/>
              </a:rPr>
              <a:t>,</a:t>
            </a:r>
            <a:r>
              <a:rPr lang="en-US" sz="3600" dirty="0" err="1">
                <a:solidFill>
                  <a:srgbClr val="FF00FF"/>
                </a:solidFill>
                <a:latin typeface="Times New Roman" panose="02020603050405020304" pitchFamily="18" charset="0"/>
                <a:cs typeface="Times New Roman" panose="02020603050405020304" pitchFamily="18" charset="0"/>
              </a:rPr>
              <a:t>sum</a:t>
            </a:r>
            <a:r>
              <a:rPr lang="en-US" sz="3600" dirty="0">
                <a:solidFill>
                  <a:srgbClr val="808080"/>
                </a:solidFill>
                <a:latin typeface="Times New Roman" panose="02020603050405020304" pitchFamily="18" charset="0"/>
                <a:cs typeface="Times New Roman" panose="02020603050405020304" pitchFamily="18" charset="0"/>
              </a:rPr>
              <a:t>(</a:t>
            </a:r>
            <a:r>
              <a:rPr lang="en-US" sz="3600" dirty="0">
                <a:solidFill>
                  <a:srgbClr val="000000"/>
                </a:solidFill>
                <a:latin typeface="Times New Roman" panose="02020603050405020304" pitchFamily="18" charset="0"/>
                <a:cs typeface="Times New Roman" panose="02020603050405020304" pitchFamily="18" charset="0"/>
              </a:rPr>
              <a:t>Recovered</a:t>
            </a:r>
            <a:r>
              <a:rPr lang="en-US" sz="3600" dirty="0">
                <a:solidFill>
                  <a:srgbClr val="808080"/>
                </a:solidFill>
                <a:latin typeface="Times New Roman" panose="02020603050405020304" pitchFamily="18" charset="0"/>
                <a:cs typeface="Times New Roman" panose="02020603050405020304" pitchFamily="18" charset="0"/>
              </a:rPr>
              <a:t>)</a:t>
            </a:r>
            <a:r>
              <a:rPr lang="en-US" sz="3600" dirty="0">
                <a:solidFill>
                  <a:srgbClr val="000000"/>
                </a:solidFill>
                <a:latin typeface="Times New Roman" panose="02020603050405020304" pitchFamily="18" charset="0"/>
                <a:cs typeface="Times New Roman" panose="02020603050405020304" pitchFamily="18" charset="0"/>
              </a:rPr>
              <a:t> </a:t>
            </a:r>
            <a:r>
              <a:rPr lang="en-US" sz="3600" dirty="0">
                <a:solidFill>
                  <a:srgbClr val="FF0000"/>
                </a:solidFill>
                <a:latin typeface="Times New Roman" panose="02020603050405020304" pitchFamily="18" charset="0"/>
                <a:cs typeface="Times New Roman" panose="02020603050405020304" pitchFamily="18" charset="0"/>
              </a:rPr>
              <a:t>'highest Recovered case'</a:t>
            </a:r>
            <a:endParaRPr lang="en-US" sz="3600" dirty="0">
              <a:solidFill>
                <a:srgbClr val="000000"/>
              </a:solidFill>
              <a:latin typeface="Times New Roman" panose="02020603050405020304" pitchFamily="18" charset="0"/>
              <a:cs typeface="Times New Roman" panose="02020603050405020304" pitchFamily="18" charset="0"/>
            </a:endParaRPr>
          </a:p>
          <a:p>
            <a:r>
              <a:rPr lang="en-IN" sz="3600" dirty="0">
                <a:solidFill>
                  <a:srgbClr val="0000FF"/>
                </a:solidFill>
                <a:latin typeface="Times New Roman" panose="02020603050405020304" pitchFamily="18" charset="0"/>
                <a:cs typeface="Times New Roman" panose="02020603050405020304" pitchFamily="18" charset="0"/>
              </a:rPr>
              <a:t>from</a:t>
            </a:r>
            <a:r>
              <a:rPr lang="en-IN" sz="3600" dirty="0">
                <a:solidFill>
                  <a:srgbClr val="000000"/>
                </a:solidFill>
                <a:latin typeface="Times New Roman" panose="02020603050405020304" pitchFamily="18" charset="0"/>
                <a:cs typeface="Times New Roman" panose="02020603050405020304" pitchFamily="18" charset="0"/>
              </a:rPr>
              <a:t> [</a:t>
            </a:r>
            <a:r>
              <a:rPr lang="en-IN" sz="3600" dirty="0" err="1">
                <a:solidFill>
                  <a:srgbClr val="000000"/>
                </a:solidFill>
                <a:latin typeface="Times New Roman" panose="02020603050405020304" pitchFamily="18" charset="0"/>
                <a:cs typeface="Times New Roman" panose="02020603050405020304" pitchFamily="18" charset="0"/>
              </a:rPr>
              <a:t>CoronaVirus</a:t>
            </a:r>
            <a:r>
              <a:rPr lang="en-IN" sz="3600" dirty="0">
                <a:solidFill>
                  <a:srgbClr val="000000"/>
                </a:solidFill>
                <a:latin typeface="Times New Roman" panose="02020603050405020304" pitchFamily="18" charset="0"/>
                <a:cs typeface="Times New Roman" panose="02020603050405020304" pitchFamily="18" charset="0"/>
              </a:rPr>
              <a:t> ]</a:t>
            </a:r>
          </a:p>
          <a:p>
            <a:r>
              <a:rPr lang="en-IN" sz="3600" dirty="0">
                <a:solidFill>
                  <a:srgbClr val="0000FF"/>
                </a:solidFill>
                <a:latin typeface="Times New Roman" panose="02020603050405020304" pitchFamily="18" charset="0"/>
                <a:cs typeface="Times New Roman" panose="02020603050405020304" pitchFamily="18" charset="0"/>
              </a:rPr>
              <a:t>group</a:t>
            </a:r>
            <a:r>
              <a:rPr lang="en-IN" sz="3600" dirty="0">
                <a:solidFill>
                  <a:srgbClr val="000000"/>
                </a:solidFill>
                <a:latin typeface="Times New Roman" panose="02020603050405020304" pitchFamily="18" charset="0"/>
                <a:cs typeface="Times New Roman" panose="02020603050405020304" pitchFamily="18" charset="0"/>
              </a:rPr>
              <a:t> </a:t>
            </a:r>
            <a:r>
              <a:rPr lang="en-IN" sz="3600" dirty="0">
                <a:solidFill>
                  <a:srgbClr val="0000FF"/>
                </a:solidFill>
                <a:latin typeface="Times New Roman" panose="02020603050405020304" pitchFamily="18" charset="0"/>
                <a:cs typeface="Times New Roman" panose="02020603050405020304" pitchFamily="18" charset="0"/>
              </a:rPr>
              <a:t>by</a:t>
            </a:r>
            <a:r>
              <a:rPr lang="en-IN" sz="3600" dirty="0">
                <a:solidFill>
                  <a:srgbClr val="000000"/>
                </a:solidFill>
                <a:latin typeface="Times New Roman" panose="02020603050405020304" pitchFamily="18" charset="0"/>
                <a:cs typeface="Times New Roman" panose="02020603050405020304" pitchFamily="18" charset="0"/>
              </a:rPr>
              <a:t> </a:t>
            </a:r>
            <a:r>
              <a:rPr lang="en-IN" sz="3600" dirty="0" err="1">
                <a:solidFill>
                  <a:srgbClr val="000000"/>
                </a:solidFill>
                <a:latin typeface="Times New Roman" panose="02020603050405020304" pitchFamily="18" charset="0"/>
                <a:cs typeface="Times New Roman" panose="02020603050405020304" pitchFamily="18" charset="0"/>
              </a:rPr>
              <a:t>Country_Region</a:t>
            </a:r>
            <a:endParaRPr lang="en-IN" sz="3600" dirty="0">
              <a:solidFill>
                <a:srgbClr val="000000"/>
              </a:solidFill>
              <a:latin typeface="Times New Roman" panose="02020603050405020304" pitchFamily="18" charset="0"/>
              <a:cs typeface="Times New Roman" panose="02020603050405020304" pitchFamily="18" charset="0"/>
            </a:endParaRPr>
          </a:p>
          <a:p>
            <a:r>
              <a:rPr lang="en-US" sz="3600" dirty="0">
                <a:solidFill>
                  <a:srgbClr val="0000FF"/>
                </a:solidFill>
                <a:latin typeface="Times New Roman" panose="02020603050405020304" pitchFamily="18" charset="0"/>
                <a:cs typeface="Times New Roman" panose="02020603050405020304" pitchFamily="18" charset="0"/>
              </a:rPr>
              <a:t>order</a:t>
            </a:r>
            <a:r>
              <a:rPr lang="en-US" sz="3600" dirty="0">
                <a:solidFill>
                  <a:srgbClr val="000000"/>
                </a:solidFill>
                <a:latin typeface="Times New Roman" panose="02020603050405020304" pitchFamily="18" charset="0"/>
                <a:cs typeface="Times New Roman" panose="02020603050405020304" pitchFamily="18" charset="0"/>
              </a:rPr>
              <a:t> </a:t>
            </a:r>
            <a:r>
              <a:rPr lang="en-US" sz="3600" dirty="0">
                <a:solidFill>
                  <a:srgbClr val="0000FF"/>
                </a:solidFill>
                <a:latin typeface="Times New Roman" panose="02020603050405020304" pitchFamily="18" charset="0"/>
                <a:cs typeface="Times New Roman" panose="02020603050405020304" pitchFamily="18" charset="0"/>
              </a:rPr>
              <a:t>by</a:t>
            </a:r>
            <a:r>
              <a:rPr lang="en-US" sz="3600" dirty="0">
                <a:solidFill>
                  <a:srgbClr val="000000"/>
                </a:solidFill>
                <a:latin typeface="Times New Roman" panose="02020603050405020304" pitchFamily="18" charset="0"/>
                <a:cs typeface="Times New Roman" panose="02020603050405020304" pitchFamily="18" charset="0"/>
              </a:rPr>
              <a:t> [highest Recovered case] </a:t>
            </a:r>
            <a:r>
              <a:rPr lang="en-US" sz="3600" dirty="0" err="1">
                <a:solidFill>
                  <a:srgbClr val="0000FF"/>
                </a:solidFill>
                <a:latin typeface="Times New Roman" panose="02020603050405020304" pitchFamily="18" charset="0"/>
                <a:cs typeface="Times New Roman" panose="02020603050405020304" pitchFamily="18" charset="0"/>
              </a:rPr>
              <a:t>desc</a:t>
            </a:r>
            <a:endParaRPr lang="en-IN" sz="3600" dirty="0">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3"/>
          <a:stretch>
            <a:fillRect/>
          </a:stretch>
        </p:blipFill>
        <p:spPr>
          <a:xfrm>
            <a:off x="862013" y="5143500"/>
            <a:ext cx="7062787" cy="3122716"/>
          </a:xfrm>
          <a:prstGeom prst="rect">
            <a:avLst/>
          </a:prstGeom>
        </p:spPr>
      </p:pic>
    </p:spTree>
    <p:extLst>
      <p:ext uri="{BB962C8B-B14F-4D97-AF65-F5344CB8AC3E}">
        <p14:creationId xmlns:p14="http://schemas.microsoft.com/office/powerpoint/2010/main" val="802267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8440400" cy="1470025"/>
          </a:xfrm>
        </p:spPr>
        <p:txBody>
          <a:bodyPr>
            <a:normAutofit/>
          </a:bodyPr>
          <a:lstStyle/>
          <a:p>
            <a:r>
              <a:rPr lang="en-US" sz="5400" b="1" dirty="0" smtClean="0">
                <a:latin typeface="Times New Roman" panose="02020603050405020304" pitchFamily="18" charset="0"/>
                <a:cs typeface="Times New Roman" panose="02020603050405020304" pitchFamily="18" charset="0"/>
              </a:rPr>
              <a:t>Insight</a:t>
            </a:r>
            <a:endParaRPr lang="en-IN" sz="5400" b="1" dirty="0">
              <a:latin typeface="Times New Roman" panose="02020603050405020304" pitchFamily="18" charset="0"/>
              <a:cs typeface="Times New Roman" panose="02020603050405020304" pitchFamily="18" charset="0"/>
            </a:endParaRPr>
          </a:p>
        </p:txBody>
      </p:sp>
      <p:sp>
        <p:nvSpPr>
          <p:cNvPr id="3" name="Subtitle 2"/>
          <p:cNvSpPr>
            <a:spLocks noGrp="1"/>
          </p:cNvSpPr>
          <p:nvPr>
            <p:ph type="subTitle" idx="1"/>
          </p:nvPr>
        </p:nvSpPr>
        <p:spPr>
          <a:xfrm>
            <a:off x="1371600" y="1470025"/>
            <a:ext cx="16383000" cy="8816975"/>
          </a:xfrm>
        </p:spPr>
        <p:txBody>
          <a:bodyPr>
            <a:normAutofit/>
          </a:bodyPr>
          <a:lstStyle/>
          <a:p>
            <a:pPr algn="l"/>
            <a:r>
              <a:rPr lang="en-US" dirty="0">
                <a:solidFill>
                  <a:schemeClr val="tx1"/>
                </a:solidFill>
                <a:latin typeface="Times New Roman" panose="02020603050405020304" pitchFamily="18" charset="0"/>
                <a:cs typeface="Times New Roman" panose="02020603050405020304" pitchFamily="18" charset="0"/>
              </a:rPr>
              <a:t>• The data records COVID-19 cases from January 2020 to May 2021.</a:t>
            </a:r>
          </a:p>
          <a:p>
            <a:pPr algn="l"/>
            <a:r>
              <a:rPr lang="en-US" dirty="0">
                <a:solidFill>
                  <a:schemeClr val="tx1"/>
                </a:solidFill>
                <a:latin typeface="Times New Roman" panose="02020603050405020304" pitchFamily="18" charset="0"/>
                <a:cs typeface="Times New Roman" panose="02020603050405020304" pitchFamily="18" charset="0"/>
              </a:rPr>
              <a:t>• The United States has the highest number of confirmed cases, with 33.5 million people infected</a:t>
            </a:r>
          </a:p>
          <a:p>
            <a:pPr algn="l"/>
            <a:r>
              <a:rPr lang="en-US" dirty="0">
                <a:solidFill>
                  <a:schemeClr val="tx1"/>
                </a:solidFill>
                <a:latin typeface="Times New Roman" panose="02020603050405020304" pitchFamily="18" charset="0"/>
                <a:cs typeface="Times New Roman" panose="02020603050405020304" pitchFamily="18" charset="0"/>
              </a:rPr>
              <a:t>with the virus. India recorded at most 29.6 million confirmed cases, and Brazil had a total of 17.4</a:t>
            </a:r>
          </a:p>
          <a:p>
            <a:pPr algn="l"/>
            <a:r>
              <a:rPr lang="en-US" dirty="0">
                <a:solidFill>
                  <a:schemeClr val="tx1"/>
                </a:solidFill>
                <a:latin typeface="Times New Roman" panose="02020603050405020304" pitchFamily="18" charset="0"/>
                <a:cs typeface="Times New Roman" panose="02020603050405020304" pitchFamily="18" charset="0"/>
              </a:rPr>
              <a:t>million confirmed cases.</a:t>
            </a:r>
          </a:p>
          <a:p>
            <a:pPr algn="l"/>
            <a:r>
              <a:rPr lang="en-US" dirty="0">
                <a:solidFill>
                  <a:schemeClr val="tx1"/>
                </a:solidFill>
                <a:latin typeface="Times New Roman" panose="02020603050405020304" pitchFamily="18" charset="0"/>
                <a:cs typeface="Times New Roman" panose="02020603050405020304" pitchFamily="18" charset="0"/>
              </a:rPr>
              <a:t>• The top five countries with the highest recovered cases are India, Brazil, United States, Turkey,</a:t>
            </a:r>
          </a:p>
          <a:p>
            <a:pPr algn="l"/>
            <a:r>
              <a:rPr lang="en-US" dirty="0">
                <a:solidFill>
                  <a:schemeClr val="tx1"/>
                </a:solidFill>
                <a:latin typeface="Times New Roman" panose="02020603050405020304" pitchFamily="18" charset="0"/>
                <a:cs typeface="Times New Roman" panose="02020603050405020304" pitchFamily="18" charset="0"/>
              </a:rPr>
              <a:t>and Russia.</a:t>
            </a:r>
          </a:p>
          <a:p>
            <a:pPr algn="l"/>
            <a:r>
              <a:rPr lang="en-US" dirty="0">
                <a:solidFill>
                  <a:schemeClr val="tx1"/>
                </a:solidFill>
                <a:latin typeface="Times New Roman" panose="02020603050405020304" pitchFamily="18" charset="0"/>
                <a:cs typeface="Times New Roman" panose="02020603050405020304" pitchFamily="18" charset="0"/>
              </a:rPr>
              <a:t>• The top three highest average confirmed cases occurred in April 2021 with a total of 4,699,</a:t>
            </a:r>
          </a:p>
          <a:p>
            <a:pPr algn="l"/>
            <a:r>
              <a:rPr lang="en-US" dirty="0">
                <a:solidFill>
                  <a:schemeClr val="tx1"/>
                </a:solidFill>
                <a:latin typeface="Times New Roman" panose="02020603050405020304" pitchFamily="18" charset="0"/>
                <a:cs typeface="Times New Roman" panose="02020603050405020304" pitchFamily="18" charset="0"/>
              </a:rPr>
              <a:t>December 2020 with a total of 4,050, and May 2021 with a total of 4,005.</a:t>
            </a:r>
          </a:p>
          <a:p>
            <a:pPr algn="l"/>
            <a:r>
              <a:rPr lang="en-US" dirty="0">
                <a:solidFill>
                  <a:schemeClr val="tx1"/>
                </a:solidFill>
                <a:latin typeface="Times New Roman" panose="02020603050405020304" pitchFamily="18" charset="0"/>
                <a:cs typeface="Times New Roman" panose="02020603050405020304" pitchFamily="18" charset="0"/>
              </a:rPr>
              <a:t>• The top three highest average recovered cases occurred in May 2021 with a total of 4,007, April</a:t>
            </a:r>
          </a:p>
          <a:p>
            <a:pPr algn="l"/>
            <a:r>
              <a:rPr lang="en-US" dirty="0">
                <a:solidFill>
                  <a:schemeClr val="tx1"/>
                </a:solidFill>
                <a:latin typeface="Times New Roman" panose="02020603050405020304" pitchFamily="18" charset="0"/>
                <a:cs typeface="Times New Roman" panose="02020603050405020304" pitchFamily="18" charset="0"/>
              </a:rPr>
              <a:t>2021 with a total of 3,074, and June 2021 with a total of 2,769.</a:t>
            </a:r>
          </a:p>
          <a:p>
            <a:pPr algn="l"/>
            <a:r>
              <a:rPr lang="en-US" dirty="0">
                <a:solidFill>
                  <a:schemeClr val="tx1"/>
                </a:solidFill>
                <a:latin typeface="Times New Roman" panose="02020603050405020304" pitchFamily="18" charset="0"/>
                <a:cs typeface="Times New Roman" panose="02020603050405020304" pitchFamily="18" charset="0"/>
              </a:rPr>
              <a:t>• The year 2020 had the maximum number of confirmed cases and recovered cases, whereas 2021</a:t>
            </a:r>
          </a:p>
          <a:p>
            <a:pPr algn="l"/>
            <a:r>
              <a:rPr lang="en-US" dirty="0">
                <a:solidFill>
                  <a:schemeClr val="tx1"/>
                </a:solidFill>
                <a:latin typeface="Times New Roman" panose="02020603050405020304" pitchFamily="18" charset="0"/>
                <a:cs typeface="Times New Roman" panose="02020603050405020304" pitchFamily="18" charset="0"/>
              </a:rPr>
              <a:t>recorded more death cases.</a:t>
            </a:r>
          </a:p>
          <a:p>
            <a:pPr algn="l"/>
            <a:r>
              <a:rPr lang="en-US" dirty="0">
                <a:solidFill>
                  <a:schemeClr val="tx1"/>
                </a:solidFill>
                <a:latin typeface="Times New Roman" panose="02020603050405020304" pitchFamily="18" charset="0"/>
                <a:cs typeface="Times New Roman" panose="02020603050405020304" pitchFamily="18" charset="0"/>
              </a:rPr>
              <a:t>• The highest number of deaths were reported in January 2021.</a:t>
            </a:r>
            <a:endParaRPr lang="en-IN" dirty="0">
              <a:solidFill>
                <a:schemeClr val="tx1"/>
              </a:solidFill>
              <a:latin typeface="Times New Roman" panose="02020603050405020304" pitchFamily="18" charset="0"/>
              <a:cs typeface="Times New Roman" panose="02020603050405020304" pitchFamily="18" charset="0"/>
            </a:endParaRPr>
          </a:p>
        </p:txBody>
      </p:sp>
      <p:sp>
        <p:nvSpPr>
          <p:cNvPr id="4" name="Freeform 13"/>
          <p:cNvSpPr/>
          <p:nvPr/>
        </p:nvSpPr>
        <p:spPr>
          <a:xfrm>
            <a:off x="15392400" y="8267700"/>
            <a:ext cx="2496671" cy="1752600"/>
          </a:xfrm>
          <a:custGeom>
            <a:avLst/>
            <a:gdLst/>
            <a:ahLst/>
            <a:cxnLst/>
            <a:rect l="l" t="t" r="r" b="b"/>
            <a:pathLst>
              <a:path w="7048814" h="7451056">
                <a:moveTo>
                  <a:pt x="0" y="0"/>
                </a:moveTo>
                <a:lnTo>
                  <a:pt x="7048814" y="0"/>
                </a:lnTo>
                <a:lnTo>
                  <a:pt x="7048814" y="7451056"/>
                </a:lnTo>
                <a:lnTo>
                  <a:pt x="0" y="7451056"/>
                </a:lnTo>
                <a:lnTo>
                  <a:pt x="0" y="0"/>
                </a:lnTo>
                <a:close/>
              </a:path>
            </a:pathLst>
          </a:custGeom>
          <a:blipFill>
            <a:blip r:embed="rId2"/>
            <a:stretch>
              <a:fillRect/>
            </a:stretch>
          </a:blipFill>
        </p:spPr>
      </p:sp>
      <p:sp>
        <p:nvSpPr>
          <p:cNvPr id="5" name="Freeform 13"/>
          <p:cNvSpPr/>
          <p:nvPr/>
        </p:nvSpPr>
        <p:spPr>
          <a:xfrm>
            <a:off x="11963400" y="8267700"/>
            <a:ext cx="2496671" cy="1752600"/>
          </a:xfrm>
          <a:custGeom>
            <a:avLst/>
            <a:gdLst/>
            <a:ahLst/>
            <a:cxnLst/>
            <a:rect l="l" t="t" r="r" b="b"/>
            <a:pathLst>
              <a:path w="7048814" h="7451056">
                <a:moveTo>
                  <a:pt x="0" y="0"/>
                </a:moveTo>
                <a:lnTo>
                  <a:pt x="7048814" y="0"/>
                </a:lnTo>
                <a:lnTo>
                  <a:pt x="7048814" y="7451056"/>
                </a:lnTo>
                <a:lnTo>
                  <a:pt x="0" y="7451056"/>
                </a:lnTo>
                <a:lnTo>
                  <a:pt x="0" y="0"/>
                </a:lnTo>
                <a:close/>
              </a:path>
            </a:pathLst>
          </a:custGeom>
          <a:blipFill>
            <a:blip r:embed="rId2"/>
            <a:stretch>
              <a:fillRect/>
            </a:stretch>
          </a:blipFill>
        </p:spPr>
      </p:sp>
    </p:spTree>
    <p:extLst>
      <p:ext uri="{BB962C8B-B14F-4D97-AF65-F5344CB8AC3E}">
        <p14:creationId xmlns:p14="http://schemas.microsoft.com/office/powerpoint/2010/main" val="8367363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648200" y="190500"/>
            <a:ext cx="7772400" cy="1295399"/>
          </a:xfrm>
        </p:spPr>
        <p:txBody>
          <a:bodyPr/>
          <a:lstStyle/>
          <a:p>
            <a:r>
              <a:rPr lang="en-US" b="1" dirty="0" smtClean="0">
                <a:latin typeface="Times New Roman" panose="02020603050405020304" pitchFamily="18" charset="0"/>
                <a:cs typeface="Times New Roman" panose="02020603050405020304" pitchFamily="18" charset="0"/>
              </a:rPr>
              <a:t>Insight</a:t>
            </a:r>
            <a:endParaRPr lang="en-IN" b="1" dirty="0">
              <a:latin typeface="Times New Roman" panose="02020603050405020304" pitchFamily="18" charset="0"/>
              <a:cs typeface="Times New Roman" panose="02020603050405020304" pitchFamily="18" charset="0"/>
            </a:endParaRPr>
          </a:p>
        </p:txBody>
      </p:sp>
      <p:sp>
        <p:nvSpPr>
          <p:cNvPr id="3" name="Subtitle 2"/>
          <p:cNvSpPr>
            <a:spLocks noGrp="1"/>
          </p:cNvSpPr>
          <p:nvPr>
            <p:ph type="subTitle" idx="1"/>
          </p:nvPr>
        </p:nvSpPr>
        <p:spPr>
          <a:xfrm>
            <a:off x="381000" y="1714500"/>
            <a:ext cx="17068800" cy="7543800"/>
          </a:xfrm>
        </p:spPr>
        <p:txBody>
          <a:bodyPr>
            <a:normAutofit/>
          </a:bodyPr>
          <a:lstStyle/>
          <a:p>
            <a:pPr marL="457200" indent="-457200" algn="l">
              <a:buFont typeface="Arial" panose="020B0604020202020204" pitchFamily="34" charset="0"/>
              <a:buChar char="•"/>
            </a:pPr>
            <a:r>
              <a:rPr lang="en-US" dirty="0">
                <a:solidFill>
                  <a:schemeClr val="tx1"/>
                </a:solidFill>
                <a:latin typeface="Times New Roman" panose="02020603050405020304" pitchFamily="18" charset="0"/>
                <a:cs typeface="Times New Roman" panose="02020603050405020304" pitchFamily="18" charset="0"/>
              </a:rPr>
              <a:t>The result from the analysis indicates a high variability in the number of confirmed cases and</a:t>
            </a:r>
          </a:p>
          <a:p>
            <a:pPr algn="l"/>
            <a:r>
              <a:rPr lang="en-US" dirty="0">
                <a:solidFill>
                  <a:schemeClr val="tx1"/>
                </a:solidFill>
                <a:latin typeface="Times New Roman" panose="02020603050405020304" pitchFamily="18" charset="0"/>
                <a:cs typeface="Times New Roman" panose="02020603050405020304" pitchFamily="18" charset="0"/>
              </a:rPr>
              <a:t>recovered cases, which proves that the spread of the virus is uneven, with some areas or time</a:t>
            </a:r>
          </a:p>
          <a:p>
            <a:pPr algn="l"/>
            <a:r>
              <a:rPr lang="en-US" dirty="0">
                <a:solidFill>
                  <a:schemeClr val="tx1"/>
                </a:solidFill>
                <a:latin typeface="Times New Roman" panose="02020603050405020304" pitchFamily="18" charset="0"/>
                <a:cs typeface="Times New Roman" panose="02020603050405020304" pitchFamily="18" charset="0"/>
              </a:rPr>
              <a:t>periods experiencing higher or lower cases compared to others.</a:t>
            </a:r>
          </a:p>
          <a:p>
            <a:pPr algn="l"/>
            <a:r>
              <a:rPr lang="en-US" dirty="0">
                <a:solidFill>
                  <a:schemeClr val="tx1"/>
                </a:solidFill>
                <a:latin typeface="Times New Roman" panose="02020603050405020304" pitchFamily="18" charset="0"/>
                <a:cs typeface="Times New Roman" panose="02020603050405020304" pitchFamily="18" charset="0"/>
              </a:rPr>
              <a:t>• January 2020 recorded the least total death cases and least total confirmed cases of 190 and</a:t>
            </a:r>
          </a:p>
          <a:p>
            <a:pPr algn="l"/>
            <a:r>
              <a:rPr lang="en-US" dirty="0">
                <a:solidFill>
                  <a:schemeClr val="tx1"/>
                </a:solidFill>
                <a:latin typeface="Times New Roman" panose="02020603050405020304" pitchFamily="18" charset="0"/>
                <a:cs typeface="Times New Roman" panose="02020603050405020304" pitchFamily="18" charset="0"/>
              </a:rPr>
              <a:t>6,384, respectively. The low variability indicates significant consistency and stability. This</a:t>
            </a:r>
          </a:p>
          <a:p>
            <a:pPr algn="l"/>
            <a:r>
              <a:rPr lang="en-US" dirty="0">
                <a:solidFill>
                  <a:schemeClr val="tx1"/>
                </a:solidFill>
                <a:latin typeface="Times New Roman" panose="02020603050405020304" pitchFamily="18" charset="0"/>
                <a:cs typeface="Times New Roman" panose="02020603050405020304" pitchFamily="18" charset="0"/>
              </a:rPr>
              <a:t>means the death cases and confirmed cases were relatively similar in different regions,</a:t>
            </a:r>
          </a:p>
          <a:p>
            <a:pPr algn="l"/>
            <a:r>
              <a:rPr lang="en-US" dirty="0">
                <a:solidFill>
                  <a:schemeClr val="tx1"/>
                </a:solidFill>
                <a:latin typeface="Times New Roman" panose="02020603050405020304" pitchFamily="18" charset="0"/>
                <a:cs typeface="Times New Roman" panose="02020603050405020304" pitchFamily="18" charset="0"/>
              </a:rPr>
              <a:t>proving a more uniform spread of the virus in terms of fatalities during the month. However,</a:t>
            </a:r>
          </a:p>
          <a:p>
            <a:pPr algn="l"/>
            <a:r>
              <a:rPr lang="en-US" dirty="0">
                <a:solidFill>
                  <a:schemeClr val="tx1"/>
                </a:solidFill>
                <a:latin typeface="Times New Roman" panose="02020603050405020304" pitchFamily="18" charset="0"/>
                <a:cs typeface="Times New Roman" panose="02020603050405020304" pitchFamily="18" charset="0"/>
              </a:rPr>
              <a:t>the regions witnessed a significant increase and decrease in the spread of the virus from</a:t>
            </a:r>
          </a:p>
          <a:p>
            <a:pPr algn="l"/>
            <a:r>
              <a:rPr lang="en-US" dirty="0">
                <a:solidFill>
                  <a:schemeClr val="tx1"/>
                </a:solidFill>
                <a:latin typeface="Times New Roman" panose="02020603050405020304" pitchFamily="18" charset="0"/>
                <a:cs typeface="Times New Roman" panose="02020603050405020304" pitchFamily="18" charset="0"/>
              </a:rPr>
              <a:t>February 2020 to May 2021.</a:t>
            </a:r>
          </a:p>
          <a:p>
            <a:pPr algn="l"/>
            <a:r>
              <a:rPr lang="en-US" dirty="0">
                <a:solidFill>
                  <a:schemeClr val="tx1"/>
                </a:solidFill>
                <a:latin typeface="Times New Roman" panose="02020603050405020304" pitchFamily="18" charset="0"/>
                <a:cs typeface="Times New Roman" panose="02020603050405020304" pitchFamily="18" charset="0"/>
              </a:rPr>
              <a:t>• Marshall Islands, Samoa, Dominica, and Kiribati had the lowest count of death cases with a</a:t>
            </a:r>
          </a:p>
          <a:p>
            <a:pPr algn="l"/>
            <a:r>
              <a:rPr lang="en-US" dirty="0">
                <a:solidFill>
                  <a:schemeClr val="tx1"/>
                </a:solidFill>
                <a:latin typeface="Times New Roman" panose="02020603050405020304" pitchFamily="18" charset="0"/>
                <a:cs typeface="Times New Roman" panose="02020603050405020304" pitchFamily="18" charset="0"/>
              </a:rPr>
              <a:t>total of 0 respectively.</a:t>
            </a:r>
            <a:endParaRPr lang="en-IN" dirty="0">
              <a:solidFill>
                <a:schemeClr val="tx1"/>
              </a:solidFill>
              <a:latin typeface="Times New Roman" panose="02020603050405020304" pitchFamily="18" charset="0"/>
              <a:cs typeface="Times New Roman" panose="02020603050405020304" pitchFamily="18" charset="0"/>
            </a:endParaRPr>
          </a:p>
        </p:txBody>
      </p:sp>
      <p:sp>
        <p:nvSpPr>
          <p:cNvPr id="4" name="Freeform 13"/>
          <p:cNvSpPr/>
          <p:nvPr/>
        </p:nvSpPr>
        <p:spPr>
          <a:xfrm>
            <a:off x="15439463" y="8274424"/>
            <a:ext cx="2496671" cy="1752600"/>
          </a:xfrm>
          <a:custGeom>
            <a:avLst/>
            <a:gdLst/>
            <a:ahLst/>
            <a:cxnLst/>
            <a:rect l="l" t="t" r="r" b="b"/>
            <a:pathLst>
              <a:path w="7048814" h="7451056">
                <a:moveTo>
                  <a:pt x="0" y="0"/>
                </a:moveTo>
                <a:lnTo>
                  <a:pt x="7048814" y="0"/>
                </a:lnTo>
                <a:lnTo>
                  <a:pt x="7048814" y="7451056"/>
                </a:lnTo>
                <a:lnTo>
                  <a:pt x="0" y="7451056"/>
                </a:lnTo>
                <a:lnTo>
                  <a:pt x="0" y="0"/>
                </a:lnTo>
                <a:close/>
              </a:path>
            </a:pathLst>
          </a:custGeom>
          <a:blipFill>
            <a:blip r:embed="rId2"/>
            <a:stretch>
              <a:fillRect/>
            </a:stretch>
          </a:blipFill>
        </p:spPr>
      </p:sp>
      <p:sp>
        <p:nvSpPr>
          <p:cNvPr id="5" name="Freeform 13"/>
          <p:cNvSpPr/>
          <p:nvPr/>
        </p:nvSpPr>
        <p:spPr>
          <a:xfrm>
            <a:off x="7286064" y="8267700"/>
            <a:ext cx="2496671" cy="1752600"/>
          </a:xfrm>
          <a:custGeom>
            <a:avLst/>
            <a:gdLst/>
            <a:ahLst/>
            <a:cxnLst/>
            <a:rect l="l" t="t" r="r" b="b"/>
            <a:pathLst>
              <a:path w="7048814" h="7451056">
                <a:moveTo>
                  <a:pt x="0" y="0"/>
                </a:moveTo>
                <a:lnTo>
                  <a:pt x="7048814" y="0"/>
                </a:lnTo>
                <a:lnTo>
                  <a:pt x="7048814" y="7451056"/>
                </a:lnTo>
                <a:lnTo>
                  <a:pt x="0" y="7451056"/>
                </a:lnTo>
                <a:lnTo>
                  <a:pt x="0" y="0"/>
                </a:lnTo>
                <a:close/>
              </a:path>
            </a:pathLst>
          </a:custGeom>
          <a:blipFill>
            <a:blip r:embed="rId2"/>
            <a:stretch>
              <a:fillRect/>
            </a:stretch>
          </a:blipFill>
        </p:spPr>
      </p:sp>
    </p:spTree>
    <p:extLst>
      <p:ext uri="{BB962C8B-B14F-4D97-AF65-F5344CB8AC3E}">
        <p14:creationId xmlns:p14="http://schemas.microsoft.com/office/powerpoint/2010/main" val="23966297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343400" y="114300"/>
            <a:ext cx="7772400" cy="1219199"/>
          </a:xfrm>
        </p:spPr>
        <p:txBody>
          <a:bodyPr/>
          <a:lstStyle/>
          <a:p>
            <a:r>
              <a:rPr lang="en-US" dirty="0">
                <a:latin typeface="Times New Roman" panose="02020603050405020304" pitchFamily="18" charset="0"/>
                <a:cs typeface="Times New Roman" panose="02020603050405020304" pitchFamily="18" charset="0"/>
              </a:rPr>
              <a:t>Recommendations</a:t>
            </a:r>
            <a:endParaRPr lang="en-IN" dirty="0">
              <a:latin typeface="Times New Roman" panose="02020603050405020304" pitchFamily="18" charset="0"/>
              <a:cs typeface="Times New Roman" panose="02020603050405020304" pitchFamily="18" charset="0"/>
            </a:endParaRPr>
          </a:p>
        </p:txBody>
      </p:sp>
      <p:sp>
        <p:nvSpPr>
          <p:cNvPr id="3" name="Subtitle 2"/>
          <p:cNvSpPr>
            <a:spLocks noGrp="1"/>
          </p:cNvSpPr>
          <p:nvPr>
            <p:ph type="subTitle" idx="1"/>
          </p:nvPr>
        </p:nvSpPr>
        <p:spPr>
          <a:xfrm>
            <a:off x="457200" y="1790700"/>
            <a:ext cx="16078200" cy="7086600"/>
          </a:xfrm>
        </p:spPr>
        <p:txBody>
          <a:bodyPr>
            <a:normAutofit/>
          </a:bodyPr>
          <a:lstStyle/>
          <a:p>
            <a:pPr algn="l"/>
            <a:r>
              <a:rPr lang="en-US" dirty="0">
                <a:solidFill>
                  <a:schemeClr val="tx1"/>
                </a:solidFill>
                <a:latin typeface="Times New Roman" panose="02020603050405020304" pitchFamily="18" charset="0"/>
                <a:cs typeface="Times New Roman" panose="02020603050405020304" pitchFamily="18" charset="0"/>
              </a:rPr>
              <a:t>• Management should promote the benefits of vaccination to minimize the spread of the virus.</a:t>
            </a:r>
          </a:p>
          <a:p>
            <a:pPr algn="l"/>
            <a:r>
              <a:rPr lang="en-US" dirty="0">
                <a:solidFill>
                  <a:schemeClr val="tx1"/>
                </a:solidFill>
                <a:latin typeface="Times New Roman" panose="02020603050405020304" pitchFamily="18" charset="0"/>
                <a:cs typeface="Times New Roman" panose="02020603050405020304" pitchFamily="18" charset="0"/>
              </a:rPr>
              <a:t>• Identify and focus on high-risk areas using regulations such as travel restrictions, and quarantine</a:t>
            </a:r>
          </a:p>
          <a:p>
            <a:pPr algn="l"/>
            <a:r>
              <a:rPr lang="en-US" dirty="0">
                <a:solidFill>
                  <a:schemeClr val="tx1"/>
                </a:solidFill>
                <a:latin typeface="Times New Roman" panose="02020603050405020304" pitchFamily="18" charset="0"/>
                <a:cs typeface="Times New Roman" panose="02020603050405020304" pitchFamily="18" charset="0"/>
              </a:rPr>
              <a:t>policies.</a:t>
            </a:r>
          </a:p>
          <a:p>
            <a:pPr algn="l"/>
            <a:r>
              <a:rPr lang="en-US" dirty="0">
                <a:solidFill>
                  <a:schemeClr val="tx1"/>
                </a:solidFill>
                <a:latin typeface="Times New Roman" panose="02020603050405020304" pitchFamily="18" charset="0"/>
                <a:cs typeface="Times New Roman" panose="02020603050405020304" pitchFamily="18" charset="0"/>
              </a:rPr>
              <a:t>• Incorporate the use of predictive modelling to forecast potential outbreaks and take adequate</a:t>
            </a:r>
          </a:p>
          <a:p>
            <a:pPr algn="l"/>
            <a:r>
              <a:rPr lang="en-US" dirty="0">
                <a:solidFill>
                  <a:schemeClr val="tx1"/>
                </a:solidFill>
                <a:latin typeface="Times New Roman" panose="02020603050405020304" pitchFamily="18" charset="0"/>
                <a:cs typeface="Times New Roman" panose="02020603050405020304" pitchFamily="18" charset="0"/>
              </a:rPr>
              <a:t>measures to prevent them.</a:t>
            </a:r>
          </a:p>
          <a:p>
            <a:pPr algn="l"/>
            <a:r>
              <a:rPr lang="en-US" dirty="0">
                <a:solidFill>
                  <a:schemeClr val="tx1"/>
                </a:solidFill>
                <a:latin typeface="Times New Roman" panose="02020603050405020304" pitchFamily="18" charset="0"/>
                <a:cs typeface="Times New Roman" panose="02020603050405020304" pitchFamily="18" charset="0"/>
              </a:rPr>
              <a:t>• Distribute resources such as medical equipment, healthcare workers, and hospital beds to areas</a:t>
            </a:r>
          </a:p>
          <a:p>
            <a:pPr algn="l"/>
            <a:r>
              <a:rPr lang="en-US" dirty="0">
                <a:solidFill>
                  <a:schemeClr val="tx1"/>
                </a:solidFill>
                <a:latin typeface="Times New Roman" panose="02020603050405020304" pitchFamily="18" charset="0"/>
                <a:cs typeface="Times New Roman" panose="02020603050405020304" pitchFamily="18" charset="0"/>
              </a:rPr>
              <a:t>with greater number of cases in order to control and manage the spread of the virus effectively</a:t>
            </a:r>
            <a:r>
              <a:rPr lang="en-US" dirty="0"/>
              <a:t>.</a:t>
            </a:r>
            <a:endParaRPr lang="en-IN" dirty="0"/>
          </a:p>
        </p:txBody>
      </p:sp>
      <p:sp>
        <p:nvSpPr>
          <p:cNvPr id="4" name="Freeform 13"/>
          <p:cNvSpPr/>
          <p:nvPr/>
        </p:nvSpPr>
        <p:spPr>
          <a:xfrm>
            <a:off x="12954000" y="6667500"/>
            <a:ext cx="4935071" cy="3352800"/>
          </a:xfrm>
          <a:custGeom>
            <a:avLst/>
            <a:gdLst/>
            <a:ahLst/>
            <a:cxnLst/>
            <a:rect l="l" t="t" r="r" b="b"/>
            <a:pathLst>
              <a:path w="7048814" h="7451056">
                <a:moveTo>
                  <a:pt x="0" y="0"/>
                </a:moveTo>
                <a:lnTo>
                  <a:pt x="7048814" y="0"/>
                </a:lnTo>
                <a:lnTo>
                  <a:pt x="7048814" y="7451056"/>
                </a:lnTo>
                <a:lnTo>
                  <a:pt x="0" y="7451056"/>
                </a:lnTo>
                <a:lnTo>
                  <a:pt x="0" y="0"/>
                </a:lnTo>
                <a:close/>
              </a:path>
            </a:pathLst>
          </a:custGeom>
          <a:blipFill>
            <a:blip r:embed="rId2"/>
            <a:stretch>
              <a:fillRect/>
            </a:stretch>
          </a:blipFill>
        </p:spPr>
      </p:sp>
      <p:sp>
        <p:nvSpPr>
          <p:cNvPr id="5" name="Freeform 13"/>
          <p:cNvSpPr/>
          <p:nvPr/>
        </p:nvSpPr>
        <p:spPr>
          <a:xfrm>
            <a:off x="15392400" y="342900"/>
            <a:ext cx="2496671" cy="1752600"/>
          </a:xfrm>
          <a:custGeom>
            <a:avLst/>
            <a:gdLst/>
            <a:ahLst/>
            <a:cxnLst/>
            <a:rect l="l" t="t" r="r" b="b"/>
            <a:pathLst>
              <a:path w="7048814" h="7451056">
                <a:moveTo>
                  <a:pt x="0" y="0"/>
                </a:moveTo>
                <a:lnTo>
                  <a:pt x="7048814" y="0"/>
                </a:lnTo>
                <a:lnTo>
                  <a:pt x="7048814" y="7451056"/>
                </a:lnTo>
                <a:lnTo>
                  <a:pt x="0" y="7451056"/>
                </a:lnTo>
                <a:lnTo>
                  <a:pt x="0" y="0"/>
                </a:lnTo>
                <a:close/>
              </a:path>
            </a:pathLst>
          </a:custGeom>
          <a:blipFill>
            <a:blip r:embed="rId2"/>
            <a:stretch>
              <a:fillRect/>
            </a:stretch>
          </a:blipFill>
        </p:spPr>
      </p:sp>
      <p:sp>
        <p:nvSpPr>
          <p:cNvPr id="6" name="Freeform 13"/>
          <p:cNvSpPr/>
          <p:nvPr/>
        </p:nvSpPr>
        <p:spPr>
          <a:xfrm>
            <a:off x="1066800" y="7658100"/>
            <a:ext cx="2496671" cy="1752600"/>
          </a:xfrm>
          <a:custGeom>
            <a:avLst/>
            <a:gdLst/>
            <a:ahLst/>
            <a:cxnLst/>
            <a:rect l="l" t="t" r="r" b="b"/>
            <a:pathLst>
              <a:path w="7048814" h="7451056">
                <a:moveTo>
                  <a:pt x="0" y="0"/>
                </a:moveTo>
                <a:lnTo>
                  <a:pt x="7048814" y="0"/>
                </a:lnTo>
                <a:lnTo>
                  <a:pt x="7048814" y="7451056"/>
                </a:lnTo>
                <a:lnTo>
                  <a:pt x="0" y="7451056"/>
                </a:lnTo>
                <a:lnTo>
                  <a:pt x="0" y="0"/>
                </a:lnTo>
                <a:close/>
              </a:path>
            </a:pathLst>
          </a:custGeom>
          <a:blipFill>
            <a:blip r:embed="rId2"/>
            <a:stretch>
              <a:fillRect/>
            </a:stretch>
          </a:blipFill>
        </p:spPr>
      </p:sp>
    </p:spTree>
    <p:extLst>
      <p:ext uri="{BB962C8B-B14F-4D97-AF65-F5344CB8AC3E}">
        <p14:creationId xmlns:p14="http://schemas.microsoft.com/office/powerpoint/2010/main" val="17208599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Freeform 13"/>
          <p:cNvSpPr/>
          <p:nvPr/>
        </p:nvSpPr>
        <p:spPr>
          <a:xfrm>
            <a:off x="2693894" y="571500"/>
            <a:ext cx="13335000" cy="8521954"/>
          </a:xfrm>
          <a:custGeom>
            <a:avLst/>
            <a:gdLst/>
            <a:ahLst/>
            <a:cxnLst/>
            <a:rect l="l" t="t" r="r" b="b"/>
            <a:pathLst>
              <a:path w="7048814" h="7451056">
                <a:moveTo>
                  <a:pt x="0" y="0"/>
                </a:moveTo>
                <a:lnTo>
                  <a:pt x="7048814" y="0"/>
                </a:lnTo>
                <a:lnTo>
                  <a:pt x="7048814" y="7451056"/>
                </a:lnTo>
                <a:lnTo>
                  <a:pt x="0" y="7451056"/>
                </a:lnTo>
                <a:lnTo>
                  <a:pt x="0" y="0"/>
                </a:lnTo>
                <a:close/>
              </a:path>
            </a:pathLst>
          </a:custGeom>
          <a:blipFill>
            <a:blip r:embed="rId2"/>
            <a:stretch>
              <a:fillRect/>
            </a:stretch>
          </a:blipFill>
        </p:spPr>
      </p:sp>
      <p:pic>
        <p:nvPicPr>
          <p:cNvPr id="23" name="Picture 22"/>
          <p:cNvPicPr>
            <a:picLocks noChangeAspect="1"/>
          </p:cNvPicPr>
          <p:nvPr/>
        </p:nvPicPr>
        <p:blipFill>
          <a:blip r:embed="rId3"/>
          <a:stretch>
            <a:fillRect/>
          </a:stretch>
        </p:blipFill>
        <p:spPr>
          <a:xfrm>
            <a:off x="14859000" y="1485900"/>
            <a:ext cx="1143000" cy="1209246"/>
          </a:xfrm>
          <a:prstGeom prst="rect">
            <a:avLst/>
          </a:prstGeom>
        </p:spPr>
      </p:pic>
      <p:sp>
        <p:nvSpPr>
          <p:cNvPr id="24" name="Freeform 13"/>
          <p:cNvSpPr/>
          <p:nvPr/>
        </p:nvSpPr>
        <p:spPr>
          <a:xfrm>
            <a:off x="16764000" y="8191500"/>
            <a:ext cx="1029014" cy="1278856"/>
          </a:xfrm>
          <a:custGeom>
            <a:avLst/>
            <a:gdLst/>
            <a:ahLst/>
            <a:cxnLst/>
            <a:rect l="l" t="t" r="r" b="b"/>
            <a:pathLst>
              <a:path w="7048814" h="7451056">
                <a:moveTo>
                  <a:pt x="0" y="0"/>
                </a:moveTo>
                <a:lnTo>
                  <a:pt x="7048814" y="0"/>
                </a:lnTo>
                <a:lnTo>
                  <a:pt x="7048814" y="7451056"/>
                </a:lnTo>
                <a:lnTo>
                  <a:pt x="0" y="7451056"/>
                </a:lnTo>
                <a:lnTo>
                  <a:pt x="0" y="0"/>
                </a:lnTo>
                <a:close/>
              </a:path>
            </a:pathLst>
          </a:custGeom>
          <a:blipFill>
            <a:blip r:embed="rId2"/>
            <a:stretch>
              <a:fillRect/>
            </a:stretch>
          </a:blipFill>
        </p:spPr>
      </p:sp>
      <p:sp>
        <p:nvSpPr>
          <p:cNvPr id="25" name="Rectangle 24"/>
          <p:cNvSpPr/>
          <p:nvPr/>
        </p:nvSpPr>
        <p:spPr>
          <a:xfrm>
            <a:off x="6858000" y="3924300"/>
            <a:ext cx="6248400" cy="1015663"/>
          </a:xfrm>
          <a:prstGeom prst="rect">
            <a:avLst/>
          </a:prstGeom>
        </p:spPr>
        <p:txBody>
          <a:bodyPr wrap="square">
            <a:spAutoFit/>
          </a:bodyPr>
          <a:lstStyle/>
          <a:p>
            <a:r>
              <a:rPr lang="en-IN" sz="6000" dirty="0">
                <a:latin typeface="Times New Roman" panose="02020603050405020304" pitchFamily="18" charset="0"/>
                <a:cs typeface="Times New Roman" panose="02020603050405020304" pitchFamily="18" charset="0"/>
              </a:rPr>
              <a:t>THANK- YOU </a:t>
            </a:r>
          </a:p>
        </p:txBody>
      </p:sp>
    </p:spTree>
    <p:extLst>
      <p:ext uri="{BB962C8B-B14F-4D97-AF65-F5344CB8AC3E}">
        <p14:creationId xmlns:p14="http://schemas.microsoft.com/office/powerpoint/2010/main" val="16604740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2" name="Group 2"/>
          <p:cNvGrpSpPr/>
          <p:nvPr/>
        </p:nvGrpSpPr>
        <p:grpSpPr>
          <a:xfrm>
            <a:off x="7461131" y="2193009"/>
            <a:ext cx="6271687" cy="6271662"/>
            <a:chOff x="0" y="0"/>
            <a:chExt cx="6350000" cy="6349975"/>
          </a:xfrm>
        </p:grpSpPr>
        <p:sp>
          <p:nvSpPr>
            <p:cNvPr id="3" name="Freeform 3"/>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2"/>
              <a:stretch>
                <a:fillRect l="-38888" r="-38888"/>
              </a:stretch>
            </a:blipFill>
          </p:spPr>
        </p:sp>
      </p:grpSp>
      <p:sp>
        <p:nvSpPr>
          <p:cNvPr id="4" name="Freeform 4"/>
          <p:cNvSpPr/>
          <p:nvPr/>
        </p:nvSpPr>
        <p:spPr>
          <a:xfrm>
            <a:off x="12577605" y="7570399"/>
            <a:ext cx="1369365" cy="1266663"/>
          </a:xfrm>
          <a:custGeom>
            <a:avLst/>
            <a:gdLst/>
            <a:ahLst/>
            <a:cxnLst/>
            <a:rect l="l" t="t" r="r" b="b"/>
            <a:pathLst>
              <a:path w="1369365" h="1266663">
                <a:moveTo>
                  <a:pt x="0" y="0"/>
                </a:moveTo>
                <a:lnTo>
                  <a:pt x="1369365" y="0"/>
                </a:lnTo>
                <a:lnTo>
                  <a:pt x="1369365" y="1266663"/>
                </a:lnTo>
                <a:lnTo>
                  <a:pt x="0" y="1266663"/>
                </a:lnTo>
                <a:lnTo>
                  <a:pt x="0" y="0"/>
                </a:lnTo>
                <a:close/>
              </a:path>
            </a:pathLst>
          </a:custGeom>
          <a:blipFill>
            <a:blip r:embed="rId3"/>
            <a:stretch>
              <a:fillRect/>
            </a:stretch>
          </a:blipFill>
        </p:spPr>
      </p:sp>
      <p:sp>
        <p:nvSpPr>
          <p:cNvPr id="5" name="Freeform 5"/>
          <p:cNvSpPr/>
          <p:nvPr/>
        </p:nvSpPr>
        <p:spPr>
          <a:xfrm>
            <a:off x="15565407" y="7907022"/>
            <a:ext cx="4282820" cy="4084740"/>
          </a:xfrm>
          <a:custGeom>
            <a:avLst/>
            <a:gdLst/>
            <a:ahLst/>
            <a:cxnLst/>
            <a:rect l="l" t="t" r="r" b="b"/>
            <a:pathLst>
              <a:path w="4282820" h="4084740">
                <a:moveTo>
                  <a:pt x="0" y="0"/>
                </a:moveTo>
                <a:lnTo>
                  <a:pt x="4282821" y="0"/>
                </a:lnTo>
                <a:lnTo>
                  <a:pt x="4282821" y="4084740"/>
                </a:lnTo>
                <a:lnTo>
                  <a:pt x="0" y="4084740"/>
                </a:lnTo>
                <a:lnTo>
                  <a:pt x="0" y="0"/>
                </a:lnTo>
                <a:close/>
              </a:path>
            </a:pathLst>
          </a:custGeom>
          <a:blipFill>
            <a:blip r:embed="rId4"/>
            <a:stretch>
              <a:fillRect/>
            </a:stretch>
          </a:blipFill>
        </p:spPr>
      </p:sp>
      <p:sp>
        <p:nvSpPr>
          <p:cNvPr id="6" name="Freeform 6"/>
          <p:cNvSpPr/>
          <p:nvPr/>
        </p:nvSpPr>
        <p:spPr>
          <a:xfrm rot="3816909">
            <a:off x="9191939" y="-170792"/>
            <a:ext cx="3695456" cy="2398984"/>
          </a:xfrm>
          <a:custGeom>
            <a:avLst/>
            <a:gdLst/>
            <a:ahLst/>
            <a:cxnLst/>
            <a:rect l="l" t="t" r="r" b="b"/>
            <a:pathLst>
              <a:path w="3695456" h="2398984">
                <a:moveTo>
                  <a:pt x="0" y="0"/>
                </a:moveTo>
                <a:lnTo>
                  <a:pt x="3695456" y="0"/>
                </a:lnTo>
                <a:lnTo>
                  <a:pt x="3695456" y="2398984"/>
                </a:lnTo>
                <a:lnTo>
                  <a:pt x="0" y="2398984"/>
                </a:lnTo>
                <a:lnTo>
                  <a:pt x="0" y="0"/>
                </a:lnTo>
                <a:close/>
              </a:path>
            </a:pathLst>
          </a:custGeom>
          <a:blipFill>
            <a:blip r:embed="rId5"/>
            <a:stretch>
              <a:fillRect/>
            </a:stretch>
          </a:blipFill>
        </p:spPr>
      </p:sp>
      <p:sp>
        <p:nvSpPr>
          <p:cNvPr id="7" name="TextBox 7"/>
          <p:cNvSpPr txBox="1"/>
          <p:nvPr/>
        </p:nvSpPr>
        <p:spPr>
          <a:xfrm>
            <a:off x="368870" y="138429"/>
            <a:ext cx="9586290" cy="890271"/>
          </a:xfrm>
          <a:prstGeom prst="rect">
            <a:avLst/>
          </a:prstGeom>
        </p:spPr>
        <p:txBody>
          <a:bodyPr lIns="0" tIns="0" rIns="0" bIns="0" rtlCol="0" anchor="t">
            <a:spAutoFit/>
          </a:bodyPr>
          <a:lstStyle/>
          <a:p>
            <a:pPr algn="l">
              <a:lnSpc>
                <a:spcPts val="6579"/>
              </a:lnSpc>
            </a:pPr>
            <a:r>
              <a:rPr lang="en-US" sz="4699">
                <a:solidFill>
                  <a:srgbClr val="293237"/>
                </a:solidFill>
                <a:latin typeface="Times New Roman Bold"/>
              </a:rPr>
              <a:t>project Overview</a:t>
            </a:r>
          </a:p>
        </p:txBody>
      </p:sp>
      <p:sp>
        <p:nvSpPr>
          <p:cNvPr id="8" name="TextBox 8"/>
          <p:cNvSpPr txBox="1"/>
          <p:nvPr/>
        </p:nvSpPr>
        <p:spPr>
          <a:xfrm>
            <a:off x="368870" y="1076214"/>
            <a:ext cx="10589485" cy="10870792"/>
          </a:xfrm>
          <a:prstGeom prst="rect">
            <a:avLst/>
          </a:prstGeom>
        </p:spPr>
        <p:txBody>
          <a:bodyPr lIns="0" tIns="0" rIns="0" bIns="0" rtlCol="0" anchor="t">
            <a:spAutoFit/>
          </a:bodyPr>
          <a:lstStyle/>
          <a:p>
            <a:pPr algn="just">
              <a:lnSpc>
                <a:spcPts val="4200"/>
              </a:lnSpc>
            </a:pPr>
            <a:r>
              <a:rPr lang="en-US" sz="3000">
                <a:solidFill>
                  <a:srgbClr val="293237"/>
                </a:solidFill>
                <a:latin typeface="Times New Roman"/>
              </a:rPr>
              <a:t>The Coronavirus Disease 2019 (COVID-19) is an infectious disease caused by the severe acute respiratory syndrome coronavirus 2 (SARS-CoV-2). The virus was first identified in December 2019 in Wuhan, Hubei Province, China, and has since spread globally, leading to an ongoing pandemic. This project aims to analyze the data related to COVID-19 to understand its spread, impact, and the effectiveness of various interventions.</a:t>
            </a:r>
          </a:p>
          <a:p>
            <a:pPr algn="just">
              <a:lnSpc>
                <a:spcPts val="4200"/>
              </a:lnSpc>
            </a:pPr>
            <a:r>
              <a:rPr lang="en-US" sz="3000">
                <a:solidFill>
                  <a:srgbClr val="293237"/>
                </a:solidFill>
                <a:latin typeface="Times New Roman"/>
              </a:rPr>
              <a:t>Coronaviruses are a large family of viruses known to cause illnesses ranging from the common cold to more severe diseases such as the Middle East Respiratory Syndrome (MERS) and Severe Acute Respiratory Syndrome (SARS). SARS-CoV-2 is a novel coronavirus that had not been previously identified in humans before the outbreak in Wuhan.</a:t>
            </a:r>
          </a:p>
          <a:p>
            <a:pPr algn="just">
              <a:lnSpc>
                <a:spcPts val="3895"/>
              </a:lnSpc>
            </a:pPr>
            <a:endParaRPr lang="en-US" sz="3000">
              <a:solidFill>
                <a:srgbClr val="293237"/>
              </a:solidFill>
              <a:latin typeface="Times New Roman"/>
            </a:endParaRPr>
          </a:p>
          <a:p>
            <a:pPr algn="just">
              <a:lnSpc>
                <a:spcPts val="3895"/>
              </a:lnSpc>
            </a:pPr>
            <a:endParaRPr lang="en-US" sz="3000">
              <a:solidFill>
                <a:srgbClr val="293237"/>
              </a:solidFill>
              <a:latin typeface="Times New Roman"/>
            </a:endParaRPr>
          </a:p>
          <a:p>
            <a:pPr algn="just">
              <a:lnSpc>
                <a:spcPts val="3895"/>
              </a:lnSpc>
            </a:pPr>
            <a:endParaRPr lang="en-US" sz="3000">
              <a:solidFill>
                <a:srgbClr val="293237"/>
              </a:solidFill>
              <a:latin typeface="Times New Roman"/>
            </a:endParaRPr>
          </a:p>
          <a:p>
            <a:pPr algn="just">
              <a:lnSpc>
                <a:spcPts val="3895"/>
              </a:lnSpc>
            </a:pPr>
            <a:endParaRPr lang="en-US" sz="3000">
              <a:solidFill>
                <a:srgbClr val="293237"/>
              </a:solidFill>
              <a:latin typeface="Times New Roman"/>
            </a:endParaRPr>
          </a:p>
          <a:p>
            <a:pPr algn="just">
              <a:lnSpc>
                <a:spcPts val="3895"/>
              </a:lnSpc>
            </a:pPr>
            <a:endParaRPr lang="en-US" sz="3000">
              <a:solidFill>
                <a:srgbClr val="293237"/>
              </a:solidFill>
              <a:latin typeface="Times New Roman"/>
            </a:endParaRPr>
          </a:p>
          <a:p>
            <a:pPr algn="just">
              <a:lnSpc>
                <a:spcPts val="3895"/>
              </a:lnSpc>
            </a:pPr>
            <a:endParaRPr lang="en-US" sz="3000">
              <a:solidFill>
                <a:srgbClr val="293237"/>
              </a:solidFill>
              <a:latin typeface="Times New Roman"/>
            </a:endParaRPr>
          </a:p>
          <a:p>
            <a:pPr algn="just">
              <a:lnSpc>
                <a:spcPts val="3895"/>
              </a:lnSpc>
            </a:pPr>
            <a:endParaRPr lang="en-US" sz="3000">
              <a:solidFill>
                <a:srgbClr val="293237"/>
              </a:solidFill>
              <a:latin typeface="Times New Roman"/>
            </a:endParaRPr>
          </a:p>
          <a:p>
            <a:pPr algn="just">
              <a:lnSpc>
                <a:spcPts val="3895"/>
              </a:lnSpc>
            </a:pPr>
            <a:endParaRPr lang="en-US" sz="3000">
              <a:solidFill>
                <a:srgbClr val="293237"/>
              </a:solidFill>
              <a:latin typeface="Times New Roman"/>
            </a:endParaRPr>
          </a:p>
        </p:txBody>
      </p:sp>
      <p:sp>
        <p:nvSpPr>
          <p:cNvPr id="9" name="Freeform 9"/>
          <p:cNvSpPr/>
          <p:nvPr/>
        </p:nvSpPr>
        <p:spPr>
          <a:xfrm>
            <a:off x="13946970" y="-1216988"/>
            <a:ext cx="6624661" cy="5399099"/>
          </a:xfrm>
          <a:custGeom>
            <a:avLst/>
            <a:gdLst/>
            <a:ahLst/>
            <a:cxnLst/>
            <a:rect l="l" t="t" r="r" b="b"/>
            <a:pathLst>
              <a:path w="6624661" h="5399099">
                <a:moveTo>
                  <a:pt x="0" y="0"/>
                </a:moveTo>
                <a:lnTo>
                  <a:pt x="6624660" y="0"/>
                </a:lnTo>
                <a:lnTo>
                  <a:pt x="6624660" y="5399099"/>
                </a:lnTo>
                <a:lnTo>
                  <a:pt x="0" y="5399099"/>
                </a:lnTo>
                <a:lnTo>
                  <a:pt x="0" y="0"/>
                </a:lnTo>
                <a:close/>
              </a:path>
            </a:pathLst>
          </a:custGeom>
          <a:blipFill>
            <a:blip r:embed="rId6"/>
            <a:stretch>
              <a:fillRect/>
            </a:stretch>
          </a:blipFill>
        </p:spPr>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2" name="Group 2"/>
          <p:cNvGrpSpPr/>
          <p:nvPr/>
        </p:nvGrpSpPr>
        <p:grpSpPr>
          <a:xfrm>
            <a:off x="11380139" y="5265853"/>
            <a:ext cx="1565125" cy="2159753"/>
            <a:chOff x="0" y="0"/>
            <a:chExt cx="1699920" cy="2345760"/>
          </a:xfrm>
        </p:grpSpPr>
        <p:sp>
          <p:nvSpPr>
            <p:cNvPr id="3" name="Freeform 3"/>
            <p:cNvSpPr/>
            <p:nvPr/>
          </p:nvSpPr>
          <p:spPr>
            <a:xfrm>
              <a:off x="0" y="0"/>
              <a:ext cx="1699895" cy="2345817"/>
            </a:xfrm>
            <a:custGeom>
              <a:avLst/>
              <a:gdLst/>
              <a:ahLst/>
              <a:cxnLst/>
              <a:rect l="l" t="t" r="r" b="b"/>
              <a:pathLst>
                <a:path w="1699895" h="2345817">
                  <a:moveTo>
                    <a:pt x="1699895" y="1120013"/>
                  </a:moveTo>
                  <a:lnTo>
                    <a:pt x="1699895" y="2059813"/>
                  </a:lnTo>
                  <a:lnTo>
                    <a:pt x="1582039" y="2119884"/>
                  </a:lnTo>
                  <a:cubicBezTo>
                    <a:pt x="1490726" y="2167890"/>
                    <a:pt x="1411351" y="2249678"/>
                    <a:pt x="1353566" y="2345817"/>
                  </a:cubicBezTo>
                  <a:lnTo>
                    <a:pt x="1353566" y="1117600"/>
                  </a:lnTo>
                  <a:cubicBezTo>
                    <a:pt x="1353566" y="1064768"/>
                    <a:pt x="1307846" y="961390"/>
                    <a:pt x="1264539" y="934974"/>
                  </a:cubicBezTo>
                  <a:lnTo>
                    <a:pt x="0" y="290830"/>
                  </a:lnTo>
                  <a:cubicBezTo>
                    <a:pt x="86614" y="211455"/>
                    <a:pt x="151511" y="112903"/>
                    <a:pt x="189992" y="0"/>
                  </a:cubicBezTo>
                  <a:lnTo>
                    <a:pt x="1421003" y="627253"/>
                  </a:lnTo>
                  <a:cubicBezTo>
                    <a:pt x="1574927" y="708914"/>
                    <a:pt x="1699895" y="927735"/>
                    <a:pt x="1699895" y="1120013"/>
                  </a:cubicBezTo>
                  <a:close/>
                </a:path>
              </a:pathLst>
            </a:custGeom>
            <a:solidFill>
              <a:srgbClr val="568CCD"/>
            </a:solidFill>
          </p:spPr>
        </p:sp>
      </p:grpSp>
      <p:grpSp>
        <p:nvGrpSpPr>
          <p:cNvPr id="4" name="Group 4"/>
          <p:cNvGrpSpPr/>
          <p:nvPr/>
        </p:nvGrpSpPr>
        <p:grpSpPr>
          <a:xfrm>
            <a:off x="9407989" y="3838614"/>
            <a:ext cx="2414972" cy="2088821"/>
            <a:chOff x="0" y="0"/>
            <a:chExt cx="2622960" cy="2268720"/>
          </a:xfrm>
        </p:grpSpPr>
        <p:sp>
          <p:nvSpPr>
            <p:cNvPr id="5" name="Freeform 5"/>
            <p:cNvSpPr/>
            <p:nvPr/>
          </p:nvSpPr>
          <p:spPr>
            <a:xfrm>
              <a:off x="0" y="0"/>
              <a:ext cx="2622931" cy="2268728"/>
            </a:xfrm>
            <a:custGeom>
              <a:avLst/>
              <a:gdLst/>
              <a:ahLst/>
              <a:cxnLst/>
              <a:rect l="l" t="t" r="r" b="b"/>
              <a:pathLst>
                <a:path w="2622931" h="2268728">
                  <a:moveTo>
                    <a:pt x="1966595" y="0"/>
                  </a:moveTo>
                  <a:lnTo>
                    <a:pt x="656336" y="0"/>
                  </a:lnTo>
                  <a:lnTo>
                    <a:pt x="0" y="1134364"/>
                  </a:lnTo>
                  <a:lnTo>
                    <a:pt x="656336" y="2268728"/>
                  </a:lnTo>
                  <a:lnTo>
                    <a:pt x="1966595" y="2268728"/>
                  </a:lnTo>
                  <a:lnTo>
                    <a:pt x="2622931" y="1134364"/>
                  </a:lnTo>
                  <a:lnTo>
                    <a:pt x="1966595" y="0"/>
                  </a:lnTo>
                  <a:close/>
                </a:path>
              </a:pathLst>
            </a:custGeom>
            <a:solidFill>
              <a:srgbClr val="568CCD"/>
            </a:solidFill>
          </p:spPr>
        </p:sp>
      </p:grpSp>
      <p:grpSp>
        <p:nvGrpSpPr>
          <p:cNvPr id="6" name="Group 6"/>
          <p:cNvGrpSpPr/>
          <p:nvPr/>
        </p:nvGrpSpPr>
        <p:grpSpPr>
          <a:xfrm>
            <a:off x="11380802" y="2612235"/>
            <a:ext cx="1564462" cy="2159090"/>
            <a:chOff x="0" y="0"/>
            <a:chExt cx="1699200" cy="2345040"/>
          </a:xfrm>
        </p:grpSpPr>
        <p:sp>
          <p:nvSpPr>
            <p:cNvPr id="7" name="Freeform 7"/>
            <p:cNvSpPr/>
            <p:nvPr/>
          </p:nvSpPr>
          <p:spPr>
            <a:xfrm>
              <a:off x="0" y="0"/>
              <a:ext cx="1699260" cy="2344928"/>
            </a:xfrm>
            <a:custGeom>
              <a:avLst/>
              <a:gdLst/>
              <a:ahLst/>
              <a:cxnLst/>
              <a:rect l="l" t="t" r="r" b="b"/>
              <a:pathLst>
                <a:path w="1699260" h="2344928">
                  <a:moveTo>
                    <a:pt x="1699260" y="1117219"/>
                  </a:moveTo>
                  <a:lnTo>
                    <a:pt x="1699260" y="2059051"/>
                  </a:lnTo>
                  <a:lnTo>
                    <a:pt x="1581531" y="2119122"/>
                  </a:lnTo>
                  <a:cubicBezTo>
                    <a:pt x="1490218" y="2167128"/>
                    <a:pt x="1410843" y="2248916"/>
                    <a:pt x="1353185" y="2344928"/>
                  </a:cubicBezTo>
                  <a:lnTo>
                    <a:pt x="1353185" y="1117219"/>
                  </a:lnTo>
                  <a:cubicBezTo>
                    <a:pt x="1353185" y="1064387"/>
                    <a:pt x="1307465" y="961009"/>
                    <a:pt x="1264285" y="934593"/>
                  </a:cubicBezTo>
                  <a:lnTo>
                    <a:pt x="0" y="290703"/>
                  </a:lnTo>
                  <a:cubicBezTo>
                    <a:pt x="86487" y="211455"/>
                    <a:pt x="151384" y="112903"/>
                    <a:pt x="189865" y="0"/>
                  </a:cubicBezTo>
                  <a:lnTo>
                    <a:pt x="1420368" y="629539"/>
                  </a:lnTo>
                  <a:cubicBezTo>
                    <a:pt x="1574165" y="703961"/>
                    <a:pt x="1699133" y="925068"/>
                    <a:pt x="1699133" y="1117346"/>
                  </a:cubicBezTo>
                  <a:close/>
                </a:path>
              </a:pathLst>
            </a:custGeom>
            <a:solidFill>
              <a:srgbClr val="16948A"/>
            </a:solidFill>
          </p:spPr>
        </p:sp>
      </p:grpSp>
      <p:grpSp>
        <p:nvGrpSpPr>
          <p:cNvPr id="8" name="Group 8"/>
          <p:cNvGrpSpPr/>
          <p:nvPr/>
        </p:nvGrpSpPr>
        <p:grpSpPr>
          <a:xfrm>
            <a:off x="9375507" y="1204882"/>
            <a:ext cx="2412320" cy="2090810"/>
            <a:chOff x="0" y="0"/>
            <a:chExt cx="2620080" cy="2270880"/>
          </a:xfrm>
        </p:grpSpPr>
        <p:sp>
          <p:nvSpPr>
            <p:cNvPr id="9" name="Freeform 9"/>
            <p:cNvSpPr/>
            <p:nvPr/>
          </p:nvSpPr>
          <p:spPr>
            <a:xfrm>
              <a:off x="0" y="0"/>
              <a:ext cx="2620010" cy="2270887"/>
            </a:xfrm>
            <a:custGeom>
              <a:avLst/>
              <a:gdLst/>
              <a:ahLst/>
              <a:cxnLst/>
              <a:rect l="l" t="t" r="r" b="b"/>
              <a:pathLst>
                <a:path w="2620010" h="2270887">
                  <a:moveTo>
                    <a:pt x="1966214" y="0"/>
                  </a:moveTo>
                  <a:lnTo>
                    <a:pt x="653796" y="0"/>
                  </a:lnTo>
                  <a:lnTo>
                    <a:pt x="0" y="1134237"/>
                  </a:lnTo>
                  <a:lnTo>
                    <a:pt x="653796" y="2270887"/>
                  </a:lnTo>
                  <a:lnTo>
                    <a:pt x="1966214" y="2270887"/>
                  </a:lnTo>
                  <a:lnTo>
                    <a:pt x="2620010" y="1134237"/>
                  </a:lnTo>
                  <a:lnTo>
                    <a:pt x="1966214" y="0"/>
                  </a:lnTo>
                  <a:close/>
                </a:path>
              </a:pathLst>
            </a:custGeom>
            <a:solidFill>
              <a:srgbClr val="16948A"/>
            </a:solidFill>
          </p:spPr>
        </p:sp>
      </p:grpSp>
      <p:grpSp>
        <p:nvGrpSpPr>
          <p:cNvPr id="10" name="Group 10"/>
          <p:cNvGrpSpPr/>
          <p:nvPr/>
        </p:nvGrpSpPr>
        <p:grpSpPr>
          <a:xfrm>
            <a:off x="11380139" y="7920798"/>
            <a:ext cx="1565125" cy="2504464"/>
            <a:chOff x="0" y="0"/>
            <a:chExt cx="1699920" cy="2720160"/>
          </a:xfrm>
        </p:grpSpPr>
        <p:sp>
          <p:nvSpPr>
            <p:cNvPr id="11" name="Freeform 11"/>
            <p:cNvSpPr/>
            <p:nvPr/>
          </p:nvSpPr>
          <p:spPr>
            <a:xfrm>
              <a:off x="0" y="0"/>
              <a:ext cx="1699895" cy="2771267"/>
            </a:xfrm>
            <a:custGeom>
              <a:avLst/>
              <a:gdLst/>
              <a:ahLst/>
              <a:cxnLst/>
              <a:rect l="l" t="t" r="r" b="b"/>
              <a:pathLst>
                <a:path w="1699895" h="2771267">
                  <a:moveTo>
                    <a:pt x="1699895" y="1121029"/>
                  </a:moveTo>
                  <a:lnTo>
                    <a:pt x="1699895" y="2485009"/>
                  </a:lnTo>
                  <a:cubicBezTo>
                    <a:pt x="1699895" y="2677414"/>
                    <a:pt x="1574927" y="2771267"/>
                    <a:pt x="1423416" y="2691892"/>
                  </a:cubicBezTo>
                  <a:lnTo>
                    <a:pt x="1353693" y="2655824"/>
                  </a:lnTo>
                  <a:lnTo>
                    <a:pt x="1353693" y="1118616"/>
                  </a:lnTo>
                  <a:cubicBezTo>
                    <a:pt x="1353693" y="1065657"/>
                    <a:pt x="1307973" y="962279"/>
                    <a:pt x="1264666" y="935736"/>
                  </a:cubicBezTo>
                  <a:lnTo>
                    <a:pt x="0" y="291084"/>
                  </a:lnTo>
                  <a:cubicBezTo>
                    <a:pt x="86614" y="211709"/>
                    <a:pt x="151511" y="113030"/>
                    <a:pt x="189992" y="0"/>
                  </a:cubicBezTo>
                  <a:lnTo>
                    <a:pt x="1421003" y="627888"/>
                  </a:lnTo>
                  <a:cubicBezTo>
                    <a:pt x="1574927" y="709676"/>
                    <a:pt x="1699895" y="931037"/>
                    <a:pt x="1699895" y="1121029"/>
                  </a:cubicBezTo>
                  <a:close/>
                </a:path>
              </a:pathLst>
            </a:custGeom>
            <a:solidFill>
              <a:srgbClr val="16948A"/>
            </a:solidFill>
          </p:spPr>
        </p:sp>
      </p:grpSp>
      <p:grpSp>
        <p:nvGrpSpPr>
          <p:cNvPr id="12" name="Group 12"/>
          <p:cNvGrpSpPr/>
          <p:nvPr/>
        </p:nvGrpSpPr>
        <p:grpSpPr>
          <a:xfrm>
            <a:off x="9434506" y="6572444"/>
            <a:ext cx="2414972" cy="2092799"/>
            <a:chOff x="0" y="0"/>
            <a:chExt cx="2622960" cy="2273040"/>
          </a:xfrm>
        </p:grpSpPr>
        <p:sp>
          <p:nvSpPr>
            <p:cNvPr id="13" name="Freeform 13"/>
            <p:cNvSpPr/>
            <p:nvPr/>
          </p:nvSpPr>
          <p:spPr>
            <a:xfrm>
              <a:off x="0" y="0"/>
              <a:ext cx="2622931" cy="2273046"/>
            </a:xfrm>
            <a:custGeom>
              <a:avLst/>
              <a:gdLst/>
              <a:ahLst/>
              <a:cxnLst/>
              <a:rect l="l" t="t" r="r" b="b"/>
              <a:pathLst>
                <a:path w="2622931" h="2273046">
                  <a:moveTo>
                    <a:pt x="1966595" y="0"/>
                  </a:moveTo>
                  <a:lnTo>
                    <a:pt x="656336" y="0"/>
                  </a:lnTo>
                  <a:lnTo>
                    <a:pt x="0" y="1135380"/>
                  </a:lnTo>
                  <a:lnTo>
                    <a:pt x="656336" y="2273046"/>
                  </a:lnTo>
                  <a:lnTo>
                    <a:pt x="1966595" y="2273046"/>
                  </a:lnTo>
                  <a:lnTo>
                    <a:pt x="2622931" y="1135380"/>
                  </a:lnTo>
                  <a:lnTo>
                    <a:pt x="1966595" y="0"/>
                  </a:lnTo>
                  <a:close/>
                </a:path>
              </a:pathLst>
            </a:custGeom>
            <a:solidFill>
              <a:srgbClr val="16948A"/>
            </a:solidFill>
          </p:spPr>
        </p:sp>
      </p:grpSp>
      <p:grpSp>
        <p:nvGrpSpPr>
          <p:cNvPr id="14" name="Group 14"/>
          <p:cNvGrpSpPr/>
          <p:nvPr/>
        </p:nvGrpSpPr>
        <p:grpSpPr>
          <a:xfrm>
            <a:off x="12623753" y="4068642"/>
            <a:ext cx="1565787" cy="1898567"/>
            <a:chOff x="0" y="0"/>
            <a:chExt cx="1700640" cy="2062080"/>
          </a:xfrm>
        </p:grpSpPr>
        <p:sp>
          <p:nvSpPr>
            <p:cNvPr id="15" name="Freeform 15"/>
            <p:cNvSpPr/>
            <p:nvPr/>
          </p:nvSpPr>
          <p:spPr>
            <a:xfrm>
              <a:off x="0" y="0"/>
              <a:ext cx="1700657" cy="2061972"/>
            </a:xfrm>
            <a:custGeom>
              <a:avLst/>
              <a:gdLst/>
              <a:ahLst/>
              <a:cxnLst/>
              <a:rect l="l" t="t" r="r" b="b"/>
              <a:pathLst>
                <a:path w="1700657" h="2061972">
                  <a:moveTo>
                    <a:pt x="1700657" y="293243"/>
                  </a:moveTo>
                  <a:lnTo>
                    <a:pt x="435356" y="937260"/>
                  </a:lnTo>
                  <a:cubicBezTo>
                    <a:pt x="392049" y="963676"/>
                    <a:pt x="346329" y="1067054"/>
                    <a:pt x="346329" y="1119886"/>
                  </a:cubicBezTo>
                  <a:lnTo>
                    <a:pt x="346329" y="2061972"/>
                  </a:lnTo>
                  <a:cubicBezTo>
                    <a:pt x="288544" y="1965833"/>
                    <a:pt x="209169" y="1881759"/>
                    <a:pt x="117856" y="1836039"/>
                  </a:cubicBezTo>
                  <a:lnTo>
                    <a:pt x="0" y="1776095"/>
                  </a:lnTo>
                  <a:lnTo>
                    <a:pt x="0" y="1120013"/>
                  </a:lnTo>
                  <a:cubicBezTo>
                    <a:pt x="0" y="927735"/>
                    <a:pt x="125095" y="706628"/>
                    <a:pt x="276606" y="629666"/>
                  </a:cubicBezTo>
                  <a:lnTo>
                    <a:pt x="1508252" y="0"/>
                  </a:lnTo>
                  <a:cubicBezTo>
                    <a:pt x="1549146" y="115316"/>
                    <a:pt x="1616456" y="213868"/>
                    <a:pt x="1700657" y="293243"/>
                  </a:cubicBezTo>
                  <a:close/>
                </a:path>
              </a:pathLst>
            </a:custGeom>
            <a:solidFill>
              <a:srgbClr val="568CCD"/>
            </a:solidFill>
          </p:spPr>
        </p:sp>
      </p:grpSp>
      <p:grpSp>
        <p:nvGrpSpPr>
          <p:cNvPr id="16" name="Group 16"/>
          <p:cNvGrpSpPr/>
          <p:nvPr/>
        </p:nvGrpSpPr>
        <p:grpSpPr>
          <a:xfrm>
            <a:off x="13697664" y="2699076"/>
            <a:ext cx="2416298" cy="2088821"/>
            <a:chOff x="0" y="0"/>
            <a:chExt cx="2624400" cy="2268720"/>
          </a:xfrm>
        </p:grpSpPr>
        <p:sp>
          <p:nvSpPr>
            <p:cNvPr id="17" name="Freeform 17"/>
            <p:cNvSpPr/>
            <p:nvPr/>
          </p:nvSpPr>
          <p:spPr>
            <a:xfrm>
              <a:off x="0" y="0"/>
              <a:ext cx="2624455" cy="2268728"/>
            </a:xfrm>
            <a:custGeom>
              <a:avLst/>
              <a:gdLst/>
              <a:ahLst/>
              <a:cxnLst/>
              <a:rect l="l" t="t" r="r" b="b"/>
              <a:pathLst>
                <a:path w="2624455" h="2268728">
                  <a:moveTo>
                    <a:pt x="1967738" y="0"/>
                  </a:moveTo>
                  <a:lnTo>
                    <a:pt x="656717" y="0"/>
                  </a:lnTo>
                  <a:lnTo>
                    <a:pt x="0" y="1134364"/>
                  </a:lnTo>
                  <a:lnTo>
                    <a:pt x="656717" y="2268728"/>
                  </a:lnTo>
                  <a:lnTo>
                    <a:pt x="1967738" y="2268728"/>
                  </a:lnTo>
                  <a:lnTo>
                    <a:pt x="2624455" y="1134364"/>
                  </a:lnTo>
                  <a:lnTo>
                    <a:pt x="1967738" y="0"/>
                  </a:lnTo>
                  <a:close/>
                </a:path>
              </a:pathLst>
            </a:custGeom>
            <a:solidFill>
              <a:srgbClr val="568CCD"/>
            </a:solidFill>
          </p:spPr>
        </p:sp>
      </p:grpSp>
      <p:grpSp>
        <p:nvGrpSpPr>
          <p:cNvPr id="18" name="Group 18"/>
          <p:cNvGrpSpPr/>
          <p:nvPr/>
        </p:nvGrpSpPr>
        <p:grpSpPr>
          <a:xfrm>
            <a:off x="12623753" y="6722261"/>
            <a:ext cx="1565787" cy="1899230"/>
            <a:chOff x="0" y="0"/>
            <a:chExt cx="1700640" cy="2062800"/>
          </a:xfrm>
        </p:grpSpPr>
        <p:sp>
          <p:nvSpPr>
            <p:cNvPr id="19" name="Freeform 19"/>
            <p:cNvSpPr/>
            <p:nvPr/>
          </p:nvSpPr>
          <p:spPr>
            <a:xfrm>
              <a:off x="0" y="0"/>
              <a:ext cx="1700657" cy="2062861"/>
            </a:xfrm>
            <a:custGeom>
              <a:avLst/>
              <a:gdLst/>
              <a:ahLst/>
              <a:cxnLst/>
              <a:rect l="l" t="t" r="r" b="b"/>
              <a:pathLst>
                <a:path w="1700657" h="2062861">
                  <a:moveTo>
                    <a:pt x="1700657" y="293370"/>
                  </a:moveTo>
                  <a:lnTo>
                    <a:pt x="435356" y="937641"/>
                  </a:lnTo>
                  <a:cubicBezTo>
                    <a:pt x="392049" y="964057"/>
                    <a:pt x="346329" y="1067435"/>
                    <a:pt x="346329" y="1120394"/>
                  </a:cubicBezTo>
                  <a:lnTo>
                    <a:pt x="346329" y="2062861"/>
                  </a:lnTo>
                  <a:cubicBezTo>
                    <a:pt x="288544" y="1966722"/>
                    <a:pt x="209169" y="1882521"/>
                    <a:pt x="117856" y="1836928"/>
                  </a:cubicBezTo>
                  <a:lnTo>
                    <a:pt x="0" y="1776730"/>
                  </a:lnTo>
                  <a:lnTo>
                    <a:pt x="0" y="1120394"/>
                  </a:lnTo>
                  <a:cubicBezTo>
                    <a:pt x="0" y="927989"/>
                    <a:pt x="125095" y="706882"/>
                    <a:pt x="276606" y="629920"/>
                  </a:cubicBezTo>
                  <a:lnTo>
                    <a:pt x="1508252" y="0"/>
                  </a:lnTo>
                  <a:cubicBezTo>
                    <a:pt x="1549146" y="115443"/>
                    <a:pt x="1616456" y="213995"/>
                    <a:pt x="1700657" y="293370"/>
                  </a:cubicBezTo>
                  <a:close/>
                </a:path>
              </a:pathLst>
            </a:custGeom>
            <a:solidFill>
              <a:srgbClr val="16948A"/>
            </a:solidFill>
          </p:spPr>
        </p:sp>
      </p:grpSp>
      <p:grpSp>
        <p:nvGrpSpPr>
          <p:cNvPr id="20" name="Group 20"/>
          <p:cNvGrpSpPr/>
          <p:nvPr/>
        </p:nvGrpSpPr>
        <p:grpSpPr>
          <a:xfrm>
            <a:off x="13724180" y="5432243"/>
            <a:ext cx="2416298" cy="2091473"/>
            <a:chOff x="0" y="0"/>
            <a:chExt cx="2624400" cy="2271600"/>
          </a:xfrm>
        </p:grpSpPr>
        <p:sp>
          <p:nvSpPr>
            <p:cNvPr id="21" name="Freeform 21"/>
            <p:cNvSpPr/>
            <p:nvPr/>
          </p:nvSpPr>
          <p:spPr>
            <a:xfrm>
              <a:off x="0" y="0"/>
              <a:ext cx="2624455" cy="2271649"/>
            </a:xfrm>
            <a:custGeom>
              <a:avLst/>
              <a:gdLst/>
              <a:ahLst/>
              <a:cxnLst/>
              <a:rect l="l" t="t" r="r" b="b"/>
              <a:pathLst>
                <a:path w="2624455" h="2271649">
                  <a:moveTo>
                    <a:pt x="1967738" y="0"/>
                  </a:moveTo>
                  <a:lnTo>
                    <a:pt x="654304" y="0"/>
                  </a:lnTo>
                  <a:lnTo>
                    <a:pt x="0" y="1137031"/>
                  </a:lnTo>
                  <a:lnTo>
                    <a:pt x="654304" y="2271649"/>
                  </a:lnTo>
                  <a:lnTo>
                    <a:pt x="1967738" y="2271649"/>
                  </a:lnTo>
                  <a:lnTo>
                    <a:pt x="2624455" y="1137031"/>
                  </a:lnTo>
                  <a:lnTo>
                    <a:pt x="1967738" y="0"/>
                  </a:lnTo>
                  <a:close/>
                </a:path>
              </a:pathLst>
            </a:custGeom>
            <a:solidFill>
              <a:srgbClr val="16948A"/>
            </a:solidFill>
          </p:spPr>
        </p:sp>
      </p:grpSp>
      <p:grpSp>
        <p:nvGrpSpPr>
          <p:cNvPr id="22" name="Group 22"/>
          <p:cNvGrpSpPr/>
          <p:nvPr/>
        </p:nvGrpSpPr>
        <p:grpSpPr>
          <a:xfrm>
            <a:off x="1410699" y="1551606"/>
            <a:ext cx="1160182" cy="997032"/>
            <a:chOff x="0" y="0"/>
            <a:chExt cx="812800" cy="698500"/>
          </a:xfrm>
        </p:grpSpPr>
        <p:sp>
          <p:nvSpPr>
            <p:cNvPr id="23" name="Freeform 23"/>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16948A"/>
            </a:solidFill>
          </p:spPr>
        </p:sp>
        <p:sp>
          <p:nvSpPr>
            <p:cNvPr id="24" name="TextBox 24"/>
            <p:cNvSpPr txBox="1"/>
            <p:nvPr/>
          </p:nvSpPr>
          <p:spPr>
            <a:xfrm>
              <a:off x="114300" y="-57150"/>
              <a:ext cx="584200" cy="755650"/>
            </a:xfrm>
            <a:prstGeom prst="rect">
              <a:avLst/>
            </a:prstGeom>
          </p:spPr>
          <p:txBody>
            <a:bodyPr lIns="50800" tIns="50800" rIns="50800" bIns="50800" rtlCol="0" anchor="ctr"/>
            <a:lstStyle/>
            <a:p>
              <a:pPr algn="ctr">
                <a:lnSpc>
                  <a:spcPts val="4479"/>
                </a:lnSpc>
              </a:pPr>
              <a:r>
                <a:rPr lang="en-US" sz="3199" spc="163">
                  <a:solidFill>
                    <a:srgbClr val="FFFFFF"/>
                  </a:solidFill>
                  <a:latin typeface="Open Sans Bold"/>
                </a:rPr>
                <a:t>01</a:t>
              </a:r>
            </a:p>
          </p:txBody>
        </p:sp>
      </p:grpSp>
      <p:sp>
        <p:nvSpPr>
          <p:cNvPr id="25" name="TextBox 25"/>
          <p:cNvSpPr txBox="1"/>
          <p:nvPr/>
        </p:nvSpPr>
        <p:spPr>
          <a:xfrm>
            <a:off x="9523922" y="1453816"/>
            <a:ext cx="2060225" cy="1360473"/>
          </a:xfrm>
          <a:prstGeom prst="rect">
            <a:avLst/>
          </a:prstGeom>
        </p:spPr>
        <p:txBody>
          <a:bodyPr lIns="0" tIns="0" rIns="0" bIns="0" rtlCol="0" anchor="t">
            <a:spAutoFit/>
          </a:bodyPr>
          <a:lstStyle/>
          <a:p>
            <a:pPr algn="ctr">
              <a:lnSpc>
                <a:spcPts val="11113"/>
              </a:lnSpc>
            </a:pPr>
            <a:r>
              <a:rPr lang="en-US" sz="7938">
                <a:solidFill>
                  <a:srgbClr val="FFFFFF"/>
                </a:solidFill>
                <a:latin typeface="Open Sans Bold"/>
              </a:rPr>
              <a:t>01</a:t>
            </a:r>
          </a:p>
        </p:txBody>
      </p:sp>
      <p:sp>
        <p:nvSpPr>
          <p:cNvPr id="26" name="TextBox 26"/>
          <p:cNvSpPr txBox="1"/>
          <p:nvPr/>
        </p:nvSpPr>
        <p:spPr>
          <a:xfrm>
            <a:off x="13875700" y="2987050"/>
            <a:ext cx="2060225" cy="1360473"/>
          </a:xfrm>
          <a:prstGeom prst="rect">
            <a:avLst/>
          </a:prstGeom>
        </p:spPr>
        <p:txBody>
          <a:bodyPr lIns="0" tIns="0" rIns="0" bIns="0" rtlCol="0" anchor="t">
            <a:spAutoFit/>
          </a:bodyPr>
          <a:lstStyle/>
          <a:p>
            <a:pPr algn="ctr">
              <a:lnSpc>
                <a:spcPts val="11113"/>
              </a:lnSpc>
            </a:pPr>
            <a:r>
              <a:rPr lang="en-US" sz="7938">
                <a:solidFill>
                  <a:srgbClr val="FFFFFF"/>
                </a:solidFill>
                <a:latin typeface="Open Sans Bold"/>
              </a:rPr>
              <a:t>02</a:t>
            </a:r>
          </a:p>
        </p:txBody>
      </p:sp>
      <p:sp>
        <p:nvSpPr>
          <p:cNvPr id="27" name="TextBox 27"/>
          <p:cNvSpPr txBox="1"/>
          <p:nvPr/>
        </p:nvSpPr>
        <p:spPr>
          <a:xfrm>
            <a:off x="9551555" y="4126588"/>
            <a:ext cx="2060225" cy="1360473"/>
          </a:xfrm>
          <a:prstGeom prst="rect">
            <a:avLst/>
          </a:prstGeom>
        </p:spPr>
        <p:txBody>
          <a:bodyPr lIns="0" tIns="0" rIns="0" bIns="0" rtlCol="0" anchor="t">
            <a:spAutoFit/>
          </a:bodyPr>
          <a:lstStyle/>
          <a:p>
            <a:pPr algn="ctr">
              <a:lnSpc>
                <a:spcPts val="11113"/>
              </a:lnSpc>
            </a:pPr>
            <a:r>
              <a:rPr lang="en-US" sz="7938">
                <a:solidFill>
                  <a:srgbClr val="FFFFFF"/>
                </a:solidFill>
                <a:latin typeface="Open Sans Bold"/>
              </a:rPr>
              <a:t>03</a:t>
            </a:r>
          </a:p>
        </p:txBody>
      </p:sp>
      <p:sp>
        <p:nvSpPr>
          <p:cNvPr id="28" name="TextBox 28"/>
          <p:cNvSpPr txBox="1"/>
          <p:nvPr/>
        </p:nvSpPr>
        <p:spPr>
          <a:xfrm>
            <a:off x="9611879" y="6915440"/>
            <a:ext cx="2060225" cy="1360473"/>
          </a:xfrm>
          <a:prstGeom prst="rect">
            <a:avLst/>
          </a:prstGeom>
        </p:spPr>
        <p:txBody>
          <a:bodyPr lIns="0" tIns="0" rIns="0" bIns="0" rtlCol="0" anchor="t">
            <a:spAutoFit/>
          </a:bodyPr>
          <a:lstStyle/>
          <a:p>
            <a:pPr algn="ctr">
              <a:lnSpc>
                <a:spcPts val="11113"/>
              </a:lnSpc>
            </a:pPr>
            <a:r>
              <a:rPr lang="en-US" sz="7938">
                <a:solidFill>
                  <a:srgbClr val="FFFFFF"/>
                </a:solidFill>
                <a:latin typeface="Open Sans Bold"/>
              </a:rPr>
              <a:t>05</a:t>
            </a:r>
          </a:p>
        </p:txBody>
      </p:sp>
      <p:sp>
        <p:nvSpPr>
          <p:cNvPr id="29" name="TextBox 29"/>
          <p:cNvSpPr txBox="1"/>
          <p:nvPr/>
        </p:nvSpPr>
        <p:spPr>
          <a:xfrm>
            <a:off x="13902216" y="5814809"/>
            <a:ext cx="2060225" cy="1360473"/>
          </a:xfrm>
          <a:prstGeom prst="rect">
            <a:avLst/>
          </a:prstGeom>
        </p:spPr>
        <p:txBody>
          <a:bodyPr lIns="0" tIns="0" rIns="0" bIns="0" rtlCol="0" anchor="t">
            <a:spAutoFit/>
          </a:bodyPr>
          <a:lstStyle/>
          <a:p>
            <a:pPr algn="ctr">
              <a:lnSpc>
                <a:spcPts val="11113"/>
              </a:lnSpc>
            </a:pPr>
            <a:r>
              <a:rPr lang="en-US" sz="7938">
                <a:solidFill>
                  <a:srgbClr val="FFFFFF"/>
                </a:solidFill>
                <a:latin typeface="Open Sans Bold"/>
              </a:rPr>
              <a:t>04</a:t>
            </a:r>
          </a:p>
        </p:txBody>
      </p:sp>
      <p:sp>
        <p:nvSpPr>
          <p:cNvPr id="30" name="TextBox 30"/>
          <p:cNvSpPr txBox="1"/>
          <p:nvPr/>
        </p:nvSpPr>
        <p:spPr>
          <a:xfrm>
            <a:off x="2752135" y="2663582"/>
            <a:ext cx="7687555" cy="727356"/>
          </a:xfrm>
          <a:prstGeom prst="rect">
            <a:avLst/>
          </a:prstGeom>
        </p:spPr>
        <p:txBody>
          <a:bodyPr lIns="0" tIns="0" rIns="0" bIns="0" rtlCol="0" anchor="t">
            <a:spAutoFit/>
          </a:bodyPr>
          <a:lstStyle/>
          <a:p>
            <a:pPr algn="l">
              <a:lnSpc>
                <a:spcPts val="2959"/>
              </a:lnSpc>
            </a:pPr>
            <a:r>
              <a:rPr lang="en-US" sz="2113">
                <a:solidFill>
                  <a:srgbClr val="16948A"/>
                </a:solidFill>
                <a:latin typeface="Open Sans Bold"/>
              </a:rPr>
              <a:t>Country/Region:</a:t>
            </a:r>
          </a:p>
          <a:p>
            <a:pPr algn="l">
              <a:lnSpc>
                <a:spcPts val="2959"/>
              </a:lnSpc>
            </a:pPr>
            <a:r>
              <a:rPr lang="en-US" sz="2113">
                <a:solidFill>
                  <a:srgbClr val="16948A"/>
                </a:solidFill>
                <a:latin typeface="Open Sans Bold"/>
              </a:rPr>
              <a:t> Geographic entity where data is recorded.</a:t>
            </a:r>
          </a:p>
        </p:txBody>
      </p:sp>
      <p:grpSp>
        <p:nvGrpSpPr>
          <p:cNvPr id="31" name="Group 31"/>
          <p:cNvGrpSpPr/>
          <p:nvPr/>
        </p:nvGrpSpPr>
        <p:grpSpPr>
          <a:xfrm>
            <a:off x="1432612" y="2694748"/>
            <a:ext cx="1160182" cy="997032"/>
            <a:chOff x="0" y="0"/>
            <a:chExt cx="812800" cy="698500"/>
          </a:xfrm>
        </p:grpSpPr>
        <p:sp>
          <p:nvSpPr>
            <p:cNvPr id="32" name="Freeform 32"/>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568CCD"/>
            </a:solidFill>
          </p:spPr>
        </p:sp>
        <p:sp>
          <p:nvSpPr>
            <p:cNvPr id="33" name="TextBox 33"/>
            <p:cNvSpPr txBox="1"/>
            <p:nvPr/>
          </p:nvSpPr>
          <p:spPr>
            <a:xfrm>
              <a:off x="114300" y="-57150"/>
              <a:ext cx="584200" cy="755650"/>
            </a:xfrm>
            <a:prstGeom prst="rect">
              <a:avLst/>
            </a:prstGeom>
          </p:spPr>
          <p:txBody>
            <a:bodyPr lIns="50800" tIns="50800" rIns="50800" bIns="50800" rtlCol="0" anchor="ctr"/>
            <a:lstStyle/>
            <a:p>
              <a:pPr algn="ctr">
                <a:lnSpc>
                  <a:spcPts val="4479"/>
                </a:lnSpc>
              </a:pPr>
              <a:r>
                <a:rPr lang="en-US" sz="3199" spc="163">
                  <a:solidFill>
                    <a:srgbClr val="FFFFFF"/>
                  </a:solidFill>
                  <a:latin typeface="Open Sans Bold"/>
                </a:rPr>
                <a:t>02</a:t>
              </a:r>
            </a:p>
          </p:txBody>
        </p:sp>
      </p:grpSp>
      <p:sp>
        <p:nvSpPr>
          <p:cNvPr id="34" name="TextBox 34"/>
          <p:cNvSpPr txBox="1"/>
          <p:nvPr/>
        </p:nvSpPr>
        <p:spPr>
          <a:xfrm>
            <a:off x="2752135" y="1513506"/>
            <a:ext cx="6442119" cy="728007"/>
          </a:xfrm>
          <a:prstGeom prst="rect">
            <a:avLst/>
          </a:prstGeom>
        </p:spPr>
        <p:txBody>
          <a:bodyPr lIns="0" tIns="0" rIns="0" bIns="0" rtlCol="0" anchor="t">
            <a:spAutoFit/>
          </a:bodyPr>
          <a:lstStyle/>
          <a:p>
            <a:pPr algn="l">
              <a:lnSpc>
                <a:spcPts val="2959"/>
              </a:lnSpc>
            </a:pPr>
            <a:r>
              <a:rPr lang="en-US" sz="2113">
                <a:solidFill>
                  <a:srgbClr val="16948A"/>
                </a:solidFill>
                <a:latin typeface="Open Sans Bold"/>
              </a:rPr>
              <a:t>Province: </a:t>
            </a:r>
          </a:p>
          <a:p>
            <a:pPr algn="l">
              <a:lnSpc>
                <a:spcPts val="2959"/>
              </a:lnSpc>
            </a:pPr>
            <a:r>
              <a:rPr lang="en-US" sz="2113">
                <a:solidFill>
                  <a:srgbClr val="16948A"/>
                </a:solidFill>
                <a:latin typeface="Open Sans Bold"/>
              </a:rPr>
              <a:t>Geographic subdivision within a country/region.</a:t>
            </a:r>
          </a:p>
        </p:txBody>
      </p:sp>
      <p:grpSp>
        <p:nvGrpSpPr>
          <p:cNvPr id="35" name="Group 35"/>
          <p:cNvGrpSpPr/>
          <p:nvPr/>
        </p:nvGrpSpPr>
        <p:grpSpPr>
          <a:xfrm>
            <a:off x="1410699" y="3885992"/>
            <a:ext cx="1160182" cy="997032"/>
            <a:chOff x="0" y="0"/>
            <a:chExt cx="812800" cy="698500"/>
          </a:xfrm>
        </p:grpSpPr>
        <p:sp>
          <p:nvSpPr>
            <p:cNvPr id="36" name="Freeform 36"/>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16948A"/>
            </a:solidFill>
          </p:spPr>
        </p:sp>
        <p:sp>
          <p:nvSpPr>
            <p:cNvPr id="37" name="TextBox 37"/>
            <p:cNvSpPr txBox="1"/>
            <p:nvPr/>
          </p:nvSpPr>
          <p:spPr>
            <a:xfrm>
              <a:off x="114300" y="-57150"/>
              <a:ext cx="584200" cy="755650"/>
            </a:xfrm>
            <a:prstGeom prst="rect">
              <a:avLst/>
            </a:prstGeom>
          </p:spPr>
          <p:txBody>
            <a:bodyPr lIns="50800" tIns="50800" rIns="50800" bIns="50800" rtlCol="0" anchor="ctr"/>
            <a:lstStyle/>
            <a:p>
              <a:pPr algn="ctr">
                <a:lnSpc>
                  <a:spcPts val="4479"/>
                </a:lnSpc>
              </a:pPr>
              <a:r>
                <a:rPr lang="en-US" sz="3199" spc="163">
                  <a:solidFill>
                    <a:srgbClr val="FFFFFF"/>
                  </a:solidFill>
                  <a:latin typeface="Open Sans Bold"/>
                </a:rPr>
                <a:t>03</a:t>
              </a:r>
            </a:p>
          </p:txBody>
        </p:sp>
      </p:grpSp>
      <p:sp>
        <p:nvSpPr>
          <p:cNvPr id="38" name="TextBox 38"/>
          <p:cNvSpPr txBox="1"/>
          <p:nvPr/>
        </p:nvSpPr>
        <p:spPr>
          <a:xfrm>
            <a:off x="2846996" y="4979826"/>
            <a:ext cx="6946004" cy="727356"/>
          </a:xfrm>
          <a:prstGeom prst="rect">
            <a:avLst/>
          </a:prstGeom>
        </p:spPr>
        <p:txBody>
          <a:bodyPr lIns="0" tIns="0" rIns="0" bIns="0" rtlCol="0" anchor="t">
            <a:spAutoFit/>
          </a:bodyPr>
          <a:lstStyle/>
          <a:p>
            <a:pPr algn="l">
              <a:lnSpc>
                <a:spcPts val="2959"/>
              </a:lnSpc>
            </a:pPr>
            <a:r>
              <a:rPr lang="en-US" sz="2113">
                <a:solidFill>
                  <a:srgbClr val="16948A"/>
                </a:solidFill>
                <a:latin typeface="Open Sans Bold"/>
              </a:rPr>
              <a:t>Longitude: </a:t>
            </a:r>
          </a:p>
          <a:p>
            <a:pPr algn="l">
              <a:lnSpc>
                <a:spcPts val="2959"/>
              </a:lnSpc>
            </a:pPr>
            <a:r>
              <a:rPr lang="en-US" sz="2113">
                <a:solidFill>
                  <a:srgbClr val="16948A"/>
                </a:solidFill>
                <a:latin typeface="Open Sans Bold"/>
              </a:rPr>
              <a:t>East-west position on Earth's surface.</a:t>
            </a:r>
          </a:p>
        </p:txBody>
      </p:sp>
      <p:grpSp>
        <p:nvGrpSpPr>
          <p:cNvPr id="39" name="Group 39"/>
          <p:cNvGrpSpPr/>
          <p:nvPr/>
        </p:nvGrpSpPr>
        <p:grpSpPr>
          <a:xfrm>
            <a:off x="1432612" y="5017926"/>
            <a:ext cx="1160182" cy="997032"/>
            <a:chOff x="0" y="0"/>
            <a:chExt cx="812800" cy="698500"/>
          </a:xfrm>
        </p:grpSpPr>
        <p:sp>
          <p:nvSpPr>
            <p:cNvPr id="40" name="Freeform 40"/>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568CCD"/>
            </a:solidFill>
          </p:spPr>
        </p:sp>
        <p:sp>
          <p:nvSpPr>
            <p:cNvPr id="41" name="TextBox 41"/>
            <p:cNvSpPr txBox="1"/>
            <p:nvPr/>
          </p:nvSpPr>
          <p:spPr>
            <a:xfrm>
              <a:off x="114300" y="-57150"/>
              <a:ext cx="584200" cy="755650"/>
            </a:xfrm>
            <a:prstGeom prst="rect">
              <a:avLst/>
            </a:prstGeom>
          </p:spPr>
          <p:txBody>
            <a:bodyPr lIns="50800" tIns="50800" rIns="50800" bIns="50800" rtlCol="0" anchor="ctr"/>
            <a:lstStyle/>
            <a:p>
              <a:pPr algn="ctr">
                <a:lnSpc>
                  <a:spcPts val="4479"/>
                </a:lnSpc>
              </a:pPr>
              <a:r>
                <a:rPr lang="en-US" sz="3199" spc="163">
                  <a:solidFill>
                    <a:srgbClr val="FFFFFF"/>
                  </a:solidFill>
                  <a:latin typeface="Open Sans Bold"/>
                </a:rPr>
                <a:t>04</a:t>
              </a:r>
            </a:p>
          </p:txBody>
        </p:sp>
      </p:grpSp>
      <p:sp>
        <p:nvSpPr>
          <p:cNvPr id="42" name="TextBox 42"/>
          <p:cNvSpPr txBox="1"/>
          <p:nvPr/>
        </p:nvSpPr>
        <p:spPr>
          <a:xfrm>
            <a:off x="2846996" y="3847892"/>
            <a:ext cx="6676926" cy="728007"/>
          </a:xfrm>
          <a:prstGeom prst="rect">
            <a:avLst/>
          </a:prstGeom>
        </p:spPr>
        <p:txBody>
          <a:bodyPr lIns="0" tIns="0" rIns="0" bIns="0" rtlCol="0" anchor="t">
            <a:spAutoFit/>
          </a:bodyPr>
          <a:lstStyle/>
          <a:p>
            <a:pPr algn="l">
              <a:lnSpc>
                <a:spcPts val="2959"/>
              </a:lnSpc>
            </a:pPr>
            <a:r>
              <a:rPr lang="en-US" sz="2113">
                <a:solidFill>
                  <a:srgbClr val="16948A"/>
                </a:solidFill>
                <a:latin typeface="Open Sans Bold"/>
              </a:rPr>
              <a:t>Latitude</a:t>
            </a:r>
          </a:p>
          <a:p>
            <a:pPr algn="l">
              <a:lnSpc>
                <a:spcPts val="2959"/>
              </a:lnSpc>
            </a:pPr>
            <a:r>
              <a:rPr lang="en-US" sz="2113">
                <a:solidFill>
                  <a:srgbClr val="16948A"/>
                </a:solidFill>
                <a:latin typeface="Open Sans Bold"/>
              </a:rPr>
              <a:t>: North-south position on Earth's surface.</a:t>
            </a:r>
          </a:p>
        </p:txBody>
      </p:sp>
      <p:grpSp>
        <p:nvGrpSpPr>
          <p:cNvPr id="43" name="Group 43"/>
          <p:cNvGrpSpPr/>
          <p:nvPr/>
        </p:nvGrpSpPr>
        <p:grpSpPr>
          <a:xfrm>
            <a:off x="1432612" y="6205458"/>
            <a:ext cx="1160182" cy="997032"/>
            <a:chOff x="0" y="0"/>
            <a:chExt cx="812800" cy="698500"/>
          </a:xfrm>
        </p:grpSpPr>
        <p:sp>
          <p:nvSpPr>
            <p:cNvPr id="44" name="Freeform 44"/>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16948A"/>
            </a:solidFill>
          </p:spPr>
        </p:sp>
        <p:sp>
          <p:nvSpPr>
            <p:cNvPr id="45" name="TextBox 45"/>
            <p:cNvSpPr txBox="1"/>
            <p:nvPr/>
          </p:nvSpPr>
          <p:spPr>
            <a:xfrm>
              <a:off x="114300" y="-57150"/>
              <a:ext cx="584200" cy="755650"/>
            </a:xfrm>
            <a:prstGeom prst="rect">
              <a:avLst/>
            </a:prstGeom>
          </p:spPr>
          <p:txBody>
            <a:bodyPr lIns="50800" tIns="50800" rIns="50800" bIns="50800" rtlCol="0" anchor="ctr"/>
            <a:lstStyle/>
            <a:p>
              <a:pPr algn="ctr">
                <a:lnSpc>
                  <a:spcPts val="4479"/>
                </a:lnSpc>
              </a:pPr>
              <a:r>
                <a:rPr lang="en-US" sz="3199" spc="163">
                  <a:solidFill>
                    <a:srgbClr val="FFFFFF"/>
                  </a:solidFill>
                  <a:latin typeface="Open Sans Bold"/>
                </a:rPr>
                <a:t>05</a:t>
              </a:r>
            </a:p>
          </p:txBody>
        </p:sp>
      </p:grpSp>
      <p:sp>
        <p:nvSpPr>
          <p:cNvPr id="46" name="TextBox 46"/>
          <p:cNvSpPr txBox="1"/>
          <p:nvPr/>
        </p:nvSpPr>
        <p:spPr>
          <a:xfrm>
            <a:off x="2868643" y="6167358"/>
            <a:ext cx="6290013" cy="728007"/>
          </a:xfrm>
          <a:prstGeom prst="rect">
            <a:avLst/>
          </a:prstGeom>
        </p:spPr>
        <p:txBody>
          <a:bodyPr lIns="0" tIns="0" rIns="0" bIns="0" rtlCol="0" anchor="t">
            <a:spAutoFit/>
          </a:bodyPr>
          <a:lstStyle/>
          <a:p>
            <a:pPr algn="l">
              <a:lnSpc>
                <a:spcPts val="2959"/>
              </a:lnSpc>
            </a:pPr>
            <a:r>
              <a:rPr lang="en-US" sz="2113">
                <a:solidFill>
                  <a:srgbClr val="16948A"/>
                </a:solidFill>
                <a:latin typeface="Open Sans Bold"/>
              </a:rPr>
              <a:t>Date: </a:t>
            </a:r>
          </a:p>
          <a:p>
            <a:pPr algn="l">
              <a:lnSpc>
                <a:spcPts val="2959"/>
              </a:lnSpc>
            </a:pPr>
            <a:r>
              <a:rPr lang="en-US" sz="2113">
                <a:solidFill>
                  <a:srgbClr val="16948A"/>
                </a:solidFill>
                <a:latin typeface="Open Sans Bold"/>
              </a:rPr>
              <a:t>Recorded date of CORONA VIRUS data.</a:t>
            </a:r>
          </a:p>
        </p:txBody>
      </p:sp>
      <p:sp>
        <p:nvSpPr>
          <p:cNvPr id="47" name="TextBox 47"/>
          <p:cNvSpPr txBox="1"/>
          <p:nvPr/>
        </p:nvSpPr>
        <p:spPr>
          <a:xfrm>
            <a:off x="558040" y="-103932"/>
            <a:ext cx="9728960" cy="1474763"/>
          </a:xfrm>
          <a:prstGeom prst="rect">
            <a:avLst/>
          </a:prstGeom>
        </p:spPr>
        <p:txBody>
          <a:bodyPr wrap="square" lIns="0" tIns="0" rIns="0" bIns="0" rtlCol="0" anchor="t">
            <a:spAutoFit/>
          </a:bodyPr>
          <a:lstStyle/>
          <a:p>
            <a:pPr>
              <a:lnSpc>
                <a:spcPts val="11503"/>
              </a:lnSpc>
            </a:pPr>
            <a:r>
              <a:rPr lang="en-US" sz="8216" dirty="0" smtClean="0">
                <a:solidFill>
                  <a:srgbClr val="000000"/>
                </a:solidFill>
                <a:latin typeface="Canva Sans Bold"/>
              </a:rPr>
              <a:t>Data  Description</a:t>
            </a:r>
            <a:endParaRPr lang="en-US" sz="8216" dirty="0">
              <a:solidFill>
                <a:srgbClr val="000000"/>
              </a:solidFill>
              <a:latin typeface="Canva Sans Bold"/>
            </a:endParaRPr>
          </a:p>
        </p:txBody>
      </p:sp>
      <p:grpSp>
        <p:nvGrpSpPr>
          <p:cNvPr id="48" name="Group 48"/>
          <p:cNvGrpSpPr/>
          <p:nvPr/>
        </p:nvGrpSpPr>
        <p:grpSpPr>
          <a:xfrm>
            <a:off x="1432612" y="7392990"/>
            <a:ext cx="1160182" cy="874406"/>
            <a:chOff x="0" y="0"/>
            <a:chExt cx="812800" cy="612591"/>
          </a:xfrm>
        </p:grpSpPr>
        <p:sp>
          <p:nvSpPr>
            <p:cNvPr id="49" name="Freeform 49"/>
            <p:cNvSpPr/>
            <p:nvPr/>
          </p:nvSpPr>
          <p:spPr>
            <a:xfrm>
              <a:off x="0" y="0"/>
              <a:ext cx="812800" cy="612591"/>
            </a:xfrm>
            <a:custGeom>
              <a:avLst/>
              <a:gdLst/>
              <a:ahLst/>
              <a:cxnLst/>
              <a:rect l="l" t="t" r="r" b="b"/>
              <a:pathLst>
                <a:path w="812800" h="612591">
                  <a:moveTo>
                    <a:pt x="812800" y="306295"/>
                  </a:moveTo>
                  <a:lnTo>
                    <a:pt x="609600" y="612591"/>
                  </a:lnTo>
                  <a:lnTo>
                    <a:pt x="203200" y="612591"/>
                  </a:lnTo>
                  <a:lnTo>
                    <a:pt x="0" y="306295"/>
                  </a:lnTo>
                  <a:lnTo>
                    <a:pt x="203200" y="0"/>
                  </a:lnTo>
                  <a:lnTo>
                    <a:pt x="609600" y="0"/>
                  </a:lnTo>
                  <a:lnTo>
                    <a:pt x="812800" y="306295"/>
                  </a:lnTo>
                  <a:close/>
                </a:path>
              </a:pathLst>
            </a:custGeom>
            <a:solidFill>
              <a:srgbClr val="16948A"/>
            </a:solidFill>
          </p:spPr>
        </p:sp>
        <p:sp>
          <p:nvSpPr>
            <p:cNvPr id="50" name="TextBox 50"/>
            <p:cNvSpPr txBox="1"/>
            <p:nvPr/>
          </p:nvSpPr>
          <p:spPr>
            <a:xfrm>
              <a:off x="114300" y="-57150"/>
              <a:ext cx="584200" cy="669741"/>
            </a:xfrm>
            <a:prstGeom prst="rect">
              <a:avLst/>
            </a:prstGeom>
          </p:spPr>
          <p:txBody>
            <a:bodyPr lIns="50800" tIns="50800" rIns="50800" bIns="50800" rtlCol="0" anchor="ctr"/>
            <a:lstStyle/>
            <a:p>
              <a:pPr algn="ctr">
                <a:lnSpc>
                  <a:spcPts val="4479"/>
                </a:lnSpc>
              </a:pPr>
              <a:r>
                <a:rPr lang="en-US" sz="3199" spc="163">
                  <a:solidFill>
                    <a:srgbClr val="FFFFFF"/>
                  </a:solidFill>
                  <a:latin typeface="Open Sans Bold"/>
                </a:rPr>
                <a:t>06</a:t>
              </a:r>
            </a:p>
          </p:txBody>
        </p:sp>
      </p:grpSp>
      <p:sp>
        <p:nvSpPr>
          <p:cNvPr id="51" name="TextBox 51"/>
          <p:cNvSpPr txBox="1"/>
          <p:nvPr/>
        </p:nvSpPr>
        <p:spPr>
          <a:xfrm>
            <a:off x="2868643" y="7354890"/>
            <a:ext cx="6290013" cy="728007"/>
          </a:xfrm>
          <a:prstGeom prst="rect">
            <a:avLst/>
          </a:prstGeom>
        </p:spPr>
        <p:txBody>
          <a:bodyPr lIns="0" tIns="0" rIns="0" bIns="0" rtlCol="0" anchor="t">
            <a:spAutoFit/>
          </a:bodyPr>
          <a:lstStyle/>
          <a:p>
            <a:pPr algn="l">
              <a:lnSpc>
                <a:spcPts val="2959"/>
              </a:lnSpc>
            </a:pPr>
            <a:r>
              <a:rPr lang="en-US" sz="2113">
                <a:solidFill>
                  <a:srgbClr val="16948A"/>
                </a:solidFill>
                <a:latin typeface="Open Sans Bold"/>
              </a:rPr>
              <a:t>Confirmed:</a:t>
            </a:r>
          </a:p>
          <a:p>
            <a:pPr algn="l">
              <a:lnSpc>
                <a:spcPts val="2959"/>
              </a:lnSpc>
            </a:pPr>
            <a:r>
              <a:rPr lang="en-US" sz="2113">
                <a:solidFill>
                  <a:srgbClr val="16948A"/>
                </a:solidFill>
                <a:latin typeface="Open Sans Bold"/>
              </a:rPr>
              <a:t> Number of diagnosed CORONA VIRUS cases.</a:t>
            </a:r>
          </a:p>
        </p:txBody>
      </p:sp>
      <p:grpSp>
        <p:nvGrpSpPr>
          <p:cNvPr id="52" name="Group 52"/>
          <p:cNvGrpSpPr/>
          <p:nvPr/>
        </p:nvGrpSpPr>
        <p:grpSpPr>
          <a:xfrm>
            <a:off x="1410699" y="8326432"/>
            <a:ext cx="1160182" cy="874406"/>
            <a:chOff x="0" y="0"/>
            <a:chExt cx="812800" cy="612591"/>
          </a:xfrm>
        </p:grpSpPr>
        <p:sp>
          <p:nvSpPr>
            <p:cNvPr id="53" name="Freeform 53"/>
            <p:cNvSpPr/>
            <p:nvPr/>
          </p:nvSpPr>
          <p:spPr>
            <a:xfrm>
              <a:off x="0" y="0"/>
              <a:ext cx="812800" cy="612591"/>
            </a:xfrm>
            <a:custGeom>
              <a:avLst/>
              <a:gdLst/>
              <a:ahLst/>
              <a:cxnLst/>
              <a:rect l="l" t="t" r="r" b="b"/>
              <a:pathLst>
                <a:path w="812800" h="612591">
                  <a:moveTo>
                    <a:pt x="812800" y="306295"/>
                  </a:moveTo>
                  <a:lnTo>
                    <a:pt x="609600" y="612591"/>
                  </a:lnTo>
                  <a:lnTo>
                    <a:pt x="203200" y="612591"/>
                  </a:lnTo>
                  <a:lnTo>
                    <a:pt x="0" y="306295"/>
                  </a:lnTo>
                  <a:lnTo>
                    <a:pt x="203200" y="0"/>
                  </a:lnTo>
                  <a:lnTo>
                    <a:pt x="609600" y="0"/>
                  </a:lnTo>
                  <a:lnTo>
                    <a:pt x="812800" y="306295"/>
                  </a:lnTo>
                  <a:close/>
                </a:path>
              </a:pathLst>
            </a:custGeom>
            <a:solidFill>
              <a:srgbClr val="16948A"/>
            </a:solidFill>
          </p:spPr>
        </p:sp>
        <p:sp>
          <p:nvSpPr>
            <p:cNvPr id="54" name="TextBox 54"/>
            <p:cNvSpPr txBox="1"/>
            <p:nvPr/>
          </p:nvSpPr>
          <p:spPr>
            <a:xfrm>
              <a:off x="114300" y="-57150"/>
              <a:ext cx="584200" cy="669741"/>
            </a:xfrm>
            <a:prstGeom prst="rect">
              <a:avLst/>
            </a:prstGeom>
          </p:spPr>
          <p:txBody>
            <a:bodyPr lIns="50800" tIns="50800" rIns="50800" bIns="50800" rtlCol="0" anchor="ctr"/>
            <a:lstStyle/>
            <a:p>
              <a:pPr algn="ctr">
                <a:lnSpc>
                  <a:spcPts val="4479"/>
                </a:lnSpc>
              </a:pPr>
              <a:r>
                <a:rPr lang="en-US" sz="3199" spc="163">
                  <a:solidFill>
                    <a:srgbClr val="FFFFFF"/>
                  </a:solidFill>
                  <a:latin typeface="Open Sans Bold"/>
                </a:rPr>
                <a:t>07</a:t>
              </a:r>
            </a:p>
          </p:txBody>
        </p:sp>
      </p:grpSp>
      <p:sp>
        <p:nvSpPr>
          <p:cNvPr id="55" name="TextBox 55"/>
          <p:cNvSpPr txBox="1"/>
          <p:nvPr/>
        </p:nvSpPr>
        <p:spPr>
          <a:xfrm>
            <a:off x="2934953" y="8288332"/>
            <a:ext cx="6290013" cy="728007"/>
          </a:xfrm>
          <a:prstGeom prst="rect">
            <a:avLst/>
          </a:prstGeom>
        </p:spPr>
        <p:txBody>
          <a:bodyPr lIns="0" tIns="0" rIns="0" bIns="0" rtlCol="0" anchor="t">
            <a:spAutoFit/>
          </a:bodyPr>
          <a:lstStyle/>
          <a:p>
            <a:pPr algn="l">
              <a:lnSpc>
                <a:spcPts val="2959"/>
              </a:lnSpc>
            </a:pPr>
            <a:r>
              <a:rPr lang="en-US" sz="2113">
                <a:solidFill>
                  <a:srgbClr val="16948A"/>
                </a:solidFill>
                <a:latin typeface="Open Sans Bold"/>
              </a:rPr>
              <a:t>Deaths: </a:t>
            </a:r>
          </a:p>
          <a:p>
            <a:pPr algn="l">
              <a:lnSpc>
                <a:spcPts val="2959"/>
              </a:lnSpc>
            </a:pPr>
            <a:r>
              <a:rPr lang="en-US" sz="2113">
                <a:solidFill>
                  <a:srgbClr val="16948A"/>
                </a:solidFill>
                <a:latin typeface="Open Sans Bold"/>
              </a:rPr>
              <a:t>Number of CORONA VIRUS related deaths.s.</a:t>
            </a:r>
          </a:p>
        </p:txBody>
      </p:sp>
      <p:sp>
        <p:nvSpPr>
          <p:cNvPr id="56" name="TextBox 56"/>
          <p:cNvSpPr txBox="1"/>
          <p:nvPr/>
        </p:nvSpPr>
        <p:spPr>
          <a:xfrm>
            <a:off x="2934953" y="9225888"/>
            <a:ext cx="6290013" cy="728007"/>
          </a:xfrm>
          <a:prstGeom prst="rect">
            <a:avLst/>
          </a:prstGeom>
        </p:spPr>
        <p:txBody>
          <a:bodyPr lIns="0" tIns="0" rIns="0" bIns="0" rtlCol="0" anchor="t">
            <a:spAutoFit/>
          </a:bodyPr>
          <a:lstStyle/>
          <a:p>
            <a:pPr algn="l">
              <a:lnSpc>
                <a:spcPts val="2959"/>
              </a:lnSpc>
            </a:pPr>
            <a:r>
              <a:rPr lang="en-US" sz="2113">
                <a:solidFill>
                  <a:srgbClr val="16948A"/>
                </a:solidFill>
                <a:latin typeface="Open Sans Bold"/>
              </a:rPr>
              <a:t>Recovered:</a:t>
            </a:r>
          </a:p>
          <a:p>
            <a:pPr algn="l">
              <a:lnSpc>
                <a:spcPts val="2959"/>
              </a:lnSpc>
            </a:pPr>
            <a:r>
              <a:rPr lang="en-US" sz="2113">
                <a:solidFill>
                  <a:srgbClr val="16948A"/>
                </a:solidFill>
                <a:latin typeface="Open Sans Bold"/>
              </a:rPr>
              <a:t> Number of recovered CORONA VIRUS cases..</a:t>
            </a:r>
          </a:p>
        </p:txBody>
      </p:sp>
      <p:grpSp>
        <p:nvGrpSpPr>
          <p:cNvPr id="57" name="Group 57"/>
          <p:cNvGrpSpPr/>
          <p:nvPr/>
        </p:nvGrpSpPr>
        <p:grpSpPr>
          <a:xfrm>
            <a:off x="1432612" y="9334187"/>
            <a:ext cx="1160182" cy="874406"/>
            <a:chOff x="0" y="0"/>
            <a:chExt cx="812800" cy="612591"/>
          </a:xfrm>
        </p:grpSpPr>
        <p:sp>
          <p:nvSpPr>
            <p:cNvPr id="58" name="Freeform 58"/>
            <p:cNvSpPr/>
            <p:nvPr/>
          </p:nvSpPr>
          <p:spPr>
            <a:xfrm>
              <a:off x="0" y="0"/>
              <a:ext cx="812800" cy="612591"/>
            </a:xfrm>
            <a:custGeom>
              <a:avLst/>
              <a:gdLst/>
              <a:ahLst/>
              <a:cxnLst/>
              <a:rect l="l" t="t" r="r" b="b"/>
              <a:pathLst>
                <a:path w="812800" h="612591">
                  <a:moveTo>
                    <a:pt x="812800" y="306295"/>
                  </a:moveTo>
                  <a:lnTo>
                    <a:pt x="609600" y="612591"/>
                  </a:lnTo>
                  <a:lnTo>
                    <a:pt x="203200" y="612591"/>
                  </a:lnTo>
                  <a:lnTo>
                    <a:pt x="0" y="306295"/>
                  </a:lnTo>
                  <a:lnTo>
                    <a:pt x="203200" y="0"/>
                  </a:lnTo>
                  <a:lnTo>
                    <a:pt x="609600" y="0"/>
                  </a:lnTo>
                  <a:lnTo>
                    <a:pt x="812800" y="306295"/>
                  </a:lnTo>
                  <a:close/>
                </a:path>
              </a:pathLst>
            </a:custGeom>
            <a:solidFill>
              <a:srgbClr val="16948A"/>
            </a:solidFill>
          </p:spPr>
        </p:sp>
        <p:sp>
          <p:nvSpPr>
            <p:cNvPr id="59" name="TextBox 59"/>
            <p:cNvSpPr txBox="1"/>
            <p:nvPr/>
          </p:nvSpPr>
          <p:spPr>
            <a:xfrm>
              <a:off x="114300" y="-57150"/>
              <a:ext cx="584200" cy="669741"/>
            </a:xfrm>
            <a:prstGeom prst="rect">
              <a:avLst/>
            </a:prstGeom>
          </p:spPr>
          <p:txBody>
            <a:bodyPr lIns="50800" tIns="50800" rIns="50800" bIns="50800" rtlCol="0" anchor="ctr"/>
            <a:lstStyle/>
            <a:p>
              <a:pPr algn="ctr">
                <a:lnSpc>
                  <a:spcPts val="4479"/>
                </a:lnSpc>
              </a:pPr>
              <a:r>
                <a:rPr lang="en-US" sz="3199" spc="163">
                  <a:solidFill>
                    <a:srgbClr val="FFFFFF"/>
                  </a:solidFill>
                  <a:latin typeface="Open Sans Bold"/>
                </a:rPr>
                <a:t>08</a:t>
              </a:r>
            </a:p>
          </p:txBody>
        </p:sp>
      </p:gr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5" name="Freeform 5"/>
          <p:cNvSpPr/>
          <p:nvPr/>
        </p:nvSpPr>
        <p:spPr>
          <a:xfrm>
            <a:off x="11905811" y="1242391"/>
            <a:ext cx="5945423" cy="5245948"/>
          </a:xfrm>
          <a:custGeom>
            <a:avLst/>
            <a:gdLst/>
            <a:ahLst/>
            <a:cxnLst/>
            <a:rect l="l" t="t" r="r" b="b"/>
            <a:pathLst>
              <a:path w="5945423" h="5245948">
                <a:moveTo>
                  <a:pt x="0" y="0"/>
                </a:moveTo>
                <a:lnTo>
                  <a:pt x="5945422" y="0"/>
                </a:lnTo>
                <a:lnTo>
                  <a:pt x="5945422" y="5245947"/>
                </a:lnTo>
                <a:lnTo>
                  <a:pt x="0" y="5245947"/>
                </a:lnTo>
                <a:lnTo>
                  <a:pt x="0" y="0"/>
                </a:lnTo>
                <a:close/>
              </a:path>
            </a:pathLst>
          </a:custGeom>
          <a:blipFill>
            <a:blip r:embed="rId2"/>
            <a:stretch>
              <a:fillRect l="-16176" r="-16176"/>
            </a:stretch>
          </a:blipFill>
        </p:spPr>
      </p:sp>
      <p:sp>
        <p:nvSpPr>
          <p:cNvPr id="6" name="Freeform 6"/>
          <p:cNvSpPr/>
          <p:nvPr/>
        </p:nvSpPr>
        <p:spPr>
          <a:xfrm>
            <a:off x="14912936" y="7342192"/>
            <a:ext cx="5033871" cy="4989825"/>
          </a:xfrm>
          <a:custGeom>
            <a:avLst/>
            <a:gdLst/>
            <a:ahLst/>
            <a:cxnLst/>
            <a:rect l="l" t="t" r="r" b="b"/>
            <a:pathLst>
              <a:path w="5033871" h="4989825">
                <a:moveTo>
                  <a:pt x="0" y="0"/>
                </a:moveTo>
                <a:lnTo>
                  <a:pt x="5033871" y="0"/>
                </a:lnTo>
                <a:lnTo>
                  <a:pt x="5033871" y="4989824"/>
                </a:lnTo>
                <a:lnTo>
                  <a:pt x="0" y="4989824"/>
                </a:lnTo>
                <a:lnTo>
                  <a:pt x="0" y="0"/>
                </a:lnTo>
                <a:close/>
              </a:path>
            </a:pathLst>
          </a:custGeom>
          <a:blipFill>
            <a:blip r:embed="rId3"/>
            <a:stretch>
              <a:fillRect/>
            </a:stretch>
          </a:blipFill>
        </p:spPr>
      </p:sp>
      <p:sp>
        <p:nvSpPr>
          <p:cNvPr id="7" name="Freeform 7"/>
          <p:cNvSpPr/>
          <p:nvPr/>
        </p:nvSpPr>
        <p:spPr>
          <a:xfrm>
            <a:off x="12056454" y="7342192"/>
            <a:ext cx="1664728" cy="1836942"/>
          </a:xfrm>
          <a:custGeom>
            <a:avLst/>
            <a:gdLst/>
            <a:ahLst/>
            <a:cxnLst/>
            <a:rect l="l" t="t" r="r" b="b"/>
            <a:pathLst>
              <a:path w="1664728" h="1836942">
                <a:moveTo>
                  <a:pt x="0" y="0"/>
                </a:moveTo>
                <a:lnTo>
                  <a:pt x="1664728" y="0"/>
                </a:lnTo>
                <a:lnTo>
                  <a:pt x="1664728" y="1836941"/>
                </a:lnTo>
                <a:lnTo>
                  <a:pt x="0" y="1836941"/>
                </a:lnTo>
                <a:lnTo>
                  <a:pt x="0" y="0"/>
                </a:lnTo>
                <a:close/>
              </a:path>
            </a:pathLst>
          </a:custGeom>
          <a:blipFill>
            <a:blip r:embed="rId4"/>
            <a:stretch>
              <a:fillRect/>
            </a:stretch>
          </a:blipFill>
        </p:spPr>
      </p:sp>
      <p:sp>
        <p:nvSpPr>
          <p:cNvPr id="8" name="Freeform 8"/>
          <p:cNvSpPr/>
          <p:nvPr/>
        </p:nvSpPr>
        <p:spPr>
          <a:xfrm rot="-2917627">
            <a:off x="10118231" y="7366178"/>
            <a:ext cx="2030048" cy="672453"/>
          </a:xfrm>
          <a:custGeom>
            <a:avLst/>
            <a:gdLst/>
            <a:ahLst/>
            <a:cxnLst/>
            <a:rect l="l" t="t" r="r" b="b"/>
            <a:pathLst>
              <a:path w="2030048" h="672453">
                <a:moveTo>
                  <a:pt x="0" y="0"/>
                </a:moveTo>
                <a:lnTo>
                  <a:pt x="2030047" y="0"/>
                </a:lnTo>
                <a:lnTo>
                  <a:pt x="2030047" y="672453"/>
                </a:lnTo>
                <a:lnTo>
                  <a:pt x="0" y="672453"/>
                </a:lnTo>
                <a:lnTo>
                  <a:pt x="0" y="0"/>
                </a:lnTo>
                <a:close/>
              </a:path>
            </a:pathLst>
          </a:custGeom>
          <a:blipFill>
            <a:blip r:embed="rId5"/>
            <a:stretch>
              <a:fillRect/>
            </a:stretch>
          </a:blipFill>
        </p:spPr>
      </p:sp>
      <p:sp>
        <p:nvSpPr>
          <p:cNvPr id="9" name="TextBox 9"/>
          <p:cNvSpPr txBox="1"/>
          <p:nvPr/>
        </p:nvSpPr>
        <p:spPr>
          <a:xfrm>
            <a:off x="2326465" y="-20010"/>
            <a:ext cx="11808683" cy="966470"/>
          </a:xfrm>
          <a:prstGeom prst="rect">
            <a:avLst/>
          </a:prstGeom>
        </p:spPr>
        <p:txBody>
          <a:bodyPr lIns="0" tIns="0" rIns="0" bIns="0" rtlCol="0" anchor="t">
            <a:spAutoFit/>
          </a:bodyPr>
          <a:lstStyle/>
          <a:p>
            <a:pPr algn="ctr">
              <a:lnSpc>
                <a:spcPts val="7000"/>
              </a:lnSpc>
            </a:pPr>
            <a:r>
              <a:rPr lang="en-US" sz="5000" spc="115">
                <a:solidFill>
                  <a:srgbClr val="293237"/>
                </a:solidFill>
                <a:latin typeface="Times New Roman Ultra-Bold"/>
              </a:rPr>
              <a:t>Exploratory Data Analysis</a:t>
            </a:r>
          </a:p>
        </p:txBody>
      </p:sp>
      <p:sp>
        <p:nvSpPr>
          <p:cNvPr id="10" name="Freeform 10"/>
          <p:cNvSpPr/>
          <p:nvPr/>
        </p:nvSpPr>
        <p:spPr>
          <a:xfrm rot="-6752782">
            <a:off x="11493960" y="9121875"/>
            <a:ext cx="823701" cy="272851"/>
          </a:xfrm>
          <a:custGeom>
            <a:avLst/>
            <a:gdLst/>
            <a:ahLst/>
            <a:cxnLst/>
            <a:rect l="l" t="t" r="r" b="b"/>
            <a:pathLst>
              <a:path w="823701" h="272851">
                <a:moveTo>
                  <a:pt x="0" y="0"/>
                </a:moveTo>
                <a:lnTo>
                  <a:pt x="823701" y="0"/>
                </a:lnTo>
                <a:lnTo>
                  <a:pt x="823701" y="272850"/>
                </a:lnTo>
                <a:lnTo>
                  <a:pt x="0" y="272850"/>
                </a:lnTo>
                <a:lnTo>
                  <a:pt x="0" y="0"/>
                </a:lnTo>
                <a:close/>
              </a:path>
            </a:pathLst>
          </a:custGeom>
          <a:blipFill>
            <a:blip r:embed="rId5"/>
            <a:stretch>
              <a:fillRect/>
            </a:stretch>
          </a:blipFill>
        </p:spPr>
      </p:sp>
      <p:sp>
        <p:nvSpPr>
          <p:cNvPr id="11" name="Freeform 11"/>
          <p:cNvSpPr/>
          <p:nvPr/>
        </p:nvSpPr>
        <p:spPr>
          <a:xfrm>
            <a:off x="14413392" y="-3148359"/>
            <a:ext cx="5033871" cy="4989825"/>
          </a:xfrm>
          <a:custGeom>
            <a:avLst/>
            <a:gdLst/>
            <a:ahLst/>
            <a:cxnLst/>
            <a:rect l="l" t="t" r="r" b="b"/>
            <a:pathLst>
              <a:path w="5033871" h="4989825">
                <a:moveTo>
                  <a:pt x="0" y="0"/>
                </a:moveTo>
                <a:lnTo>
                  <a:pt x="5033872" y="0"/>
                </a:lnTo>
                <a:lnTo>
                  <a:pt x="5033872" y="4989824"/>
                </a:lnTo>
                <a:lnTo>
                  <a:pt x="0" y="4989824"/>
                </a:lnTo>
                <a:lnTo>
                  <a:pt x="0" y="0"/>
                </a:lnTo>
                <a:close/>
              </a:path>
            </a:pathLst>
          </a:custGeom>
          <a:blipFill>
            <a:blip r:embed="rId3">
              <a:alphaModFix amt="31999"/>
            </a:blip>
            <a:stretch>
              <a:fillRect/>
            </a:stretch>
          </a:blipFill>
        </p:spPr>
      </p:sp>
      <p:sp>
        <p:nvSpPr>
          <p:cNvPr id="12" name="Rectangle 11"/>
          <p:cNvSpPr/>
          <p:nvPr/>
        </p:nvSpPr>
        <p:spPr>
          <a:xfrm>
            <a:off x="685800" y="1011558"/>
            <a:ext cx="8001000" cy="584775"/>
          </a:xfrm>
          <a:prstGeom prst="rect">
            <a:avLst/>
          </a:prstGeom>
        </p:spPr>
        <p:txBody>
          <a:bodyPr wrap="square">
            <a:spAutoFit/>
          </a:bodyPr>
          <a:lstStyle/>
          <a:p>
            <a:r>
              <a:rPr lang="en-US" sz="3200" dirty="0">
                <a:latin typeface="Times New Roman" panose="02020603050405020304" pitchFamily="18" charset="0"/>
                <a:cs typeface="Times New Roman" panose="02020603050405020304" pitchFamily="18" charset="0"/>
              </a:rPr>
              <a:t>Q1. Write a code to check NULL values</a:t>
            </a:r>
            <a:endParaRPr lang="en-IN" sz="3200" dirty="0">
              <a:latin typeface="Times New Roman" panose="02020603050405020304" pitchFamily="18" charset="0"/>
              <a:cs typeface="Times New Roman" panose="02020603050405020304" pitchFamily="18" charset="0"/>
            </a:endParaRPr>
          </a:p>
        </p:txBody>
      </p:sp>
      <p:sp>
        <p:nvSpPr>
          <p:cNvPr id="13" name="Rectangle 12"/>
          <p:cNvSpPr/>
          <p:nvPr/>
        </p:nvSpPr>
        <p:spPr>
          <a:xfrm>
            <a:off x="924823" y="1841466"/>
            <a:ext cx="5638055" cy="3970318"/>
          </a:xfrm>
          <a:prstGeom prst="rect">
            <a:avLst/>
          </a:prstGeom>
        </p:spPr>
        <p:txBody>
          <a:bodyPr wrap="square">
            <a:spAutoFit/>
          </a:bodyPr>
          <a:lstStyle/>
          <a:p>
            <a:r>
              <a:rPr lang="en-IN" sz="2800" dirty="0">
                <a:solidFill>
                  <a:srgbClr val="0000FF"/>
                </a:solidFill>
                <a:latin typeface="Consolas" panose="020B0609020204030204" pitchFamily="49" charset="0"/>
              </a:rPr>
              <a:t>select</a:t>
            </a:r>
            <a:r>
              <a:rPr lang="en-IN" sz="2800" dirty="0">
                <a:solidFill>
                  <a:srgbClr val="000000"/>
                </a:solidFill>
                <a:latin typeface="Consolas" panose="020B0609020204030204" pitchFamily="49" charset="0"/>
              </a:rPr>
              <a:t> </a:t>
            </a:r>
            <a:r>
              <a:rPr lang="en-IN" sz="2800" dirty="0">
                <a:solidFill>
                  <a:srgbClr val="808080"/>
                </a:solidFill>
                <a:latin typeface="Consolas" panose="020B0609020204030204" pitchFamily="49" charset="0"/>
              </a:rPr>
              <a:t>*</a:t>
            </a:r>
            <a:r>
              <a:rPr lang="en-IN" sz="2800" dirty="0">
                <a:solidFill>
                  <a:srgbClr val="000000"/>
                </a:solidFill>
                <a:latin typeface="Consolas" panose="020B0609020204030204" pitchFamily="49" charset="0"/>
              </a:rPr>
              <a:t> </a:t>
            </a:r>
            <a:r>
              <a:rPr lang="en-IN" sz="2800" dirty="0">
                <a:solidFill>
                  <a:srgbClr val="0000FF"/>
                </a:solidFill>
                <a:latin typeface="Consolas" panose="020B0609020204030204" pitchFamily="49" charset="0"/>
              </a:rPr>
              <a:t>from</a:t>
            </a:r>
            <a:r>
              <a:rPr lang="en-IN" sz="2800" dirty="0">
                <a:solidFill>
                  <a:srgbClr val="000000"/>
                </a:solidFill>
                <a:latin typeface="Consolas" panose="020B0609020204030204" pitchFamily="49" charset="0"/>
              </a:rPr>
              <a:t> coronavirus</a:t>
            </a:r>
          </a:p>
          <a:p>
            <a:r>
              <a:rPr lang="en-IN" sz="2800" dirty="0">
                <a:solidFill>
                  <a:srgbClr val="0000FF"/>
                </a:solidFill>
                <a:latin typeface="Consolas" panose="020B0609020204030204" pitchFamily="49" charset="0"/>
              </a:rPr>
              <a:t>where</a:t>
            </a:r>
            <a:r>
              <a:rPr lang="en-IN" sz="2800" dirty="0">
                <a:solidFill>
                  <a:srgbClr val="000000"/>
                </a:solidFill>
                <a:latin typeface="Consolas" panose="020B0609020204030204" pitchFamily="49" charset="0"/>
              </a:rPr>
              <a:t> province </a:t>
            </a:r>
            <a:r>
              <a:rPr lang="en-IN" sz="2800" dirty="0">
                <a:solidFill>
                  <a:srgbClr val="808080"/>
                </a:solidFill>
                <a:latin typeface="Consolas" panose="020B0609020204030204" pitchFamily="49" charset="0"/>
              </a:rPr>
              <a:t>is</a:t>
            </a:r>
            <a:r>
              <a:rPr lang="en-IN" sz="2800" dirty="0">
                <a:solidFill>
                  <a:srgbClr val="000000"/>
                </a:solidFill>
                <a:latin typeface="Consolas" panose="020B0609020204030204" pitchFamily="49" charset="0"/>
              </a:rPr>
              <a:t> </a:t>
            </a:r>
            <a:r>
              <a:rPr lang="en-IN" sz="2800" dirty="0">
                <a:solidFill>
                  <a:srgbClr val="808080"/>
                </a:solidFill>
                <a:latin typeface="Consolas" panose="020B0609020204030204" pitchFamily="49" charset="0"/>
              </a:rPr>
              <a:t>null</a:t>
            </a:r>
            <a:r>
              <a:rPr lang="en-IN" sz="2800" dirty="0">
                <a:solidFill>
                  <a:srgbClr val="000000"/>
                </a:solidFill>
                <a:latin typeface="Consolas" panose="020B0609020204030204" pitchFamily="49" charset="0"/>
              </a:rPr>
              <a:t> </a:t>
            </a:r>
          </a:p>
          <a:p>
            <a:r>
              <a:rPr lang="en-IN" sz="2800" dirty="0">
                <a:solidFill>
                  <a:srgbClr val="808080"/>
                </a:solidFill>
                <a:latin typeface="Consolas" panose="020B0609020204030204" pitchFamily="49" charset="0"/>
              </a:rPr>
              <a:t>or</a:t>
            </a:r>
            <a:r>
              <a:rPr lang="en-IN" sz="2800" dirty="0">
                <a:solidFill>
                  <a:srgbClr val="000000"/>
                </a:solidFill>
                <a:latin typeface="Consolas" panose="020B0609020204030204" pitchFamily="49" charset="0"/>
              </a:rPr>
              <a:t> </a:t>
            </a:r>
            <a:r>
              <a:rPr lang="en-IN" sz="2800" dirty="0" err="1">
                <a:solidFill>
                  <a:srgbClr val="000000"/>
                </a:solidFill>
                <a:latin typeface="Consolas" panose="020B0609020204030204" pitchFamily="49" charset="0"/>
              </a:rPr>
              <a:t>country_region</a:t>
            </a:r>
            <a:r>
              <a:rPr lang="en-IN" sz="2800" dirty="0">
                <a:solidFill>
                  <a:srgbClr val="000000"/>
                </a:solidFill>
                <a:latin typeface="Consolas" panose="020B0609020204030204" pitchFamily="49" charset="0"/>
              </a:rPr>
              <a:t> </a:t>
            </a:r>
            <a:r>
              <a:rPr lang="en-IN" sz="2800" dirty="0">
                <a:solidFill>
                  <a:srgbClr val="808080"/>
                </a:solidFill>
                <a:latin typeface="Consolas" panose="020B0609020204030204" pitchFamily="49" charset="0"/>
              </a:rPr>
              <a:t>is</a:t>
            </a:r>
            <a:r>
              <a:rPr lang="en-IN" sz="2800" dirty="0">
                <a:solidFill>
                  <a:srgbClr val="000000"/>
                </a:solidFill>
                <a:latin typeface="Consolas" panose="020B0609020204030204" pitchFamily="49" charset="0"/>
              </a:rPr>
              <a:t> </a:t>
            </a:r>
            <a:r>
              <a:rPr lang="en-IN" sz="2800" dirty="0">
                <a:solidFill>
                  <a:srgbClr val="808080"/>
                </a:solidFill>
                <a:latin typeface="Consolas" panose="020B0609020204030204" pitchFamily="49" charset="0"/>
              </a:rPr>
              <a:t>null</a:t>
            </a:r>
            <a:endParaRPr lang="en-IN" sz="2800" dirty="0">
              <a:solidFill>
                <a:srgbClr val="000000"/>
              </a:solidFill>
              <a:latin typeface="Consolas" panose="020B0609020204030204" pitchFamily="49" charset="0"/>
            </a:endParaRPr>
          </a:p>
          <a:p>
            <a:r>
              <a:rPr lang="en-IN" sz="2800" dirty="0">
                <a:solidFill>
                  <a:srgbClr val="808080"/>
                </a:solidFill>
                <a:latin typeface="Consolas" panose="020B0609020204030204" pitchFamily="49" charset="0"/>
              </a:rPr>
              <a:t>or</a:t>
            </a:r>
            <a:r>
              <a:rPr lang="en-IN" sz="2800" dirty="0">
                <a:solidFill>
                  <a:srgbClr val="000000"/>
                </a:solidFill>
                <a:latin typeface="Consolas" panose="020B0609020204030204" pitchFamily="49" charset="0"/>
              </a:rPr>
              <a:t> latitude </a:t>
            </a:r>
            <a:r>
              <a:rPr lang="en-IN" sz="2800" dirty="0">
                <a:solidFill>
                  <a:srgbClr val="808080"/>
                </a:solidFill>
                <a:latin typeface="Consolas" panose="020B0609020204030204" pitchFamily="49" charset="0"/>
              </a:rPr>
              <a:t>is</a:t>
            </a:r>
            <a:r>
              <a:rPr lang="en-IN" sz="2800" dirty="0">
                <a:solidFill>
                  <a:srgbClr val="000000"/>
                </a:solidFill>
                <a:latin typeface="Consolas" panose="020B0609020204030204" pitchFamily="49" charset="0"/>
              </a:rPr>
              <a:t> </a:t>
            </a:r>
            <a:r>
              <a:rPr lang="en-IN" sz="2800" dirty="0">
                <a:solidFill>
                  <a:srgbClr val="808080"/>
                </a:solidFill>
                <a:latin typeface="Consolas" panose="020B0609020204030204" pitchFamily="49" charset="0"/>
              </a:rPr>
              <a:t>null</a:t>
            </a:r>
            <a:endParaRPr lang="en-IN" sz="2800" dirty="0">
              <a:solidFill>
                <a:srgbClr val="000000"/>
              </a:solidFill>
              <a:latin typeface="Consolas" panose="020B0609020204030204" pitchFamily="49" charset="0"/>
            </a:endParaRPr>
          </a:p>
          <a:p>
            <a:r>
              <a:rPr lang="en-IN" sz="2800" dirty="0">
                <a:solidFill>
                  <a:srgbClr val="808080"/>
                </a:solidFill>
                <a:latin typeface="Consolas" panose="020B0609020204030204" pitchFamily="49" charset="0"/>
              </a:rPr>
              <a:t>or</a:t>
            </a:r>
            <a:r>
              <a:rPr lang="en-IN" sz="2800" dirty="0">
                <a:solidFill>
                  <a:srgbClr val="000000"/>
                </a:solidFill>
                <a:latin typeface="Consolas" panose="020B0609020204030204" pitchFamily="49" charset="0"/>
              </a:rPr>
              <a:t> longitude </a:t>
            </a:r>
            <a:r>
              <a:rPr lang="en-IN" sz="2800" dirty="0">
                <a:solidFill>
                  <a:srgbClr val="808080"/>
                </a:solidFill>
                <a:latin typeface="Consolas" panose="020B0609020204030204" pitchFamily="49" charset="0"/>
              </a:rPr>
              <a:t>is</a:t>
            </a:r>
            <a:r>
              <a:rPr lang="en-IN" sz="2800" dirty="0">
                <a:solidFill>
                  <a:srgbClr val="000000"/>
                </a:solidFill>
                <a:latin typeface="Consolas" panose="020B0609020204030204" pitchFamily="49" charset="0"/>
              </a:rPr>
              <a:t> </a:t>
            </a:r>
            <a:r>
              <a:rPr lang="en-IN" sz="2800" dirty="0">
                <a:solidFill>
                  <a:srgbClr val="808080"/>
                </a:solidFill>
                <a:latin typeface="Consolas" panose="020B0609020204030204" pitchFamily="49" charset="0"/>
              </a:rPr>
              <a:t>null</a:t>
            </a:r>
            <a:endParaRPr lang="en-IN" sz="2800" dirty="0">
              <a:solidFill>
                <a:srgbClr val="000000"/>
              </a:solidFill>
              <a:latin typeface="Consolas" panose="020B0609020204030204" pitchFamily="49" charset="0"/>
            </a:endParaRPr>
          </a:p>
          <a:p>
            <a:r>
              <a:rPr lang="en-IN" sz="2800" dirty="0">
                <a:solidFill>
                  <a:srgbClr val="808080"/>
                </a:solidFill>
                <a:latin typeface="Consolas" panose="020B0609020204030204" pitchFamily="49" charset="0"/>
              </a:rPr>
              <a:t>or</a:t>
            </a:r>
            <a:r>
              <a:rPr lang="en-IN" sz="2800" dirty="0">
                <a:solidFill>
                  <a:srgbClr val="000000"/>
                </a:solidFill>
                <a:latin typeface="Consolas" panose="020B0609020204030204" pitchFamily="49" charset="0"/>
              </a:rPr>
              <a:t> </a:t>
            </a:r>
            <a:r>
              <a:rPr lang="en-IN" sz="2800" dirty="0">
                <a:solidFill>
                  <a:srgbClr val="0000FF"/>
                </a:solidFill>
                <a:latin typeface="Consolas" panose="020B0609020204030204" pitchFamily="49" charset="0"/>
              </a:rPr>
              <a:t>date</a:t>
            </a:r>
            <a:r>
              <a:rPr lang="en-IN" sz="2800" dirty="0">
                <a:solidFill>
                  <a:srgbClr val="000000"/>
                </a:solidFill>
                <a:latin typeface="Consolas" panose="020B0609020204030204" pitchFamily="49" charset="0"/>
              </a:rPr>
              <a:t> </a:t>
            </a:r>
            <a:r>
              <a:rPr lang="en-IN" sz="2800" dirty="0">
                <a:solidFill>
                  <a:srgbClr val="808080"/>
                </a:solidFill>
                <a:latin typeface="Consolas" panose="020B0609020204030204" pitchFamily="49" charset="0"/>
              </a:rPr>
              <a:t>is</a:t>
            </a:r>
            <a:r>
              <a:rPr lang="en-IN" sz="2800" dirty="0">
                <a:solidFill>
                  <a:srgbClr val="000000"/>
                </a:solidFill>
                <a:latin typeface="Consolas" panose="020B0609020204030204" pitchFamily="49" charset="0"/>
              </a:rPr>
              <a:t> </a:t>
            </a:r>
            <a:r>
              <a:rPr lang="en-IN" sz="2800" dirty="0">
                <a:solidFill>
                  <a:srgbClr val="808080"/>
                </a:solidFill>
                <a:latin typeface="Consolas" panose="020B0609020204030204" pitchFamily="49" charset="0"/>
              </a:rPr>
              <a:t>null</a:t>
            </a:r>
            <a:endParaRPr lang="en-IN" sz="2800" dirty="0">
              <a:solidFill>
                <a:srgbClr val="000000"/>
              </a:solidFill>
              <a:latin typeface="Consolas" panose="020B0609020204030204" pitchFamily="49" charset="0"/>
            </a:endParaRPr>
          </a:p>
          <a:p>
            <a:r>
              <a:rPr lang="en-IN" sz="2800" dirty="0">
                <a:solidFill>
                  <a:srgbClr val="808080"/>
                </a:solidFill>
                <a:latin typeface="Consolas" panose="020B0609020204030204" pitchFamily="49" charset="0"/>
              </a:rPr>
              <a:t>or</a:t>
            </a:r>
            <a:r>
              <a:rPr lang="en-IN" sz="2800" dirty="0">
                <a:solidFill>
                  <a:srgbClr val="000000"/>
                </a:solidFill>
                <a:latin typeface="Consolas" panose="020B0609020204030204" pitchFamily="49" charset="0"/>
              </a:rPr>
              <a:t> confirmed </a:t>
            </a:r>
            <a:r>
              <a:rPr lang="en-IN" sz="2800" dirty="0">
                <a:solidFill>
                  <a:srgbClr val="808080"/>
                </a:solidFill>
                <a:latin typeface="Consolas" panose="020B0609020204030204" pitchFamily="49" charset="0"/>
              </a:rPr>
              <a:t>is</a:t>
            </a:r>
            <a:r>
              <a:rPr lang="en-IN" sz="2800" dirty="0">
                <a:solidFill>
                  <a:srgbClr val="000000"/>
                </a:solidFill>
                <a:latin typeface="Consolas" panose="020B0609020204030204" pitchFamily="49" charset="0"/>
              </a:rPr>
              <a:t> </a:t>
            </a:r>
            <a:r>
              <a:rPr lang="en-IN" sz="2800" dirty="0">
                <a:solidFill>
                  <a:srgbClr val="808080"/>
                </a:solidFill>
                <a:latin typeface="Consolas" panose="020B0609020204030204" pitchFamily="49" charset="0"/>
              </a:rPr>
              <a:t>null</a:t>
            </a:r>
            <a:endParaRPr lang="en-IN" sz="2800" dirty="0">
              <a:solidFill>
                <a:srgbClr val="000000"/>
              </a:solidFill>
              <a:latin typeface="Consolas" panose="020B0609020204030204" pitchFamily="49" charset="0"/>
            </a:endParaRPr>
          </a:p>
          <a:p>
            <a:r>
              <a:rPr lang="en-IN" sz="2800" dirty="0">
                <a:solidFill>
                  <a:srgbClr val="808080"/>
                </a:solidFill>
                <a:latin typeface="Consolas" panose="020B0609020204030204" pitchFamily="49" charset="0"/>
              </a:rPr>
              <a:t>or</a:t>
            </a:r>
            <a:r>
              <a:rPr lang="en-IN" sz="2800" dirty="0">
                <a:solidFill>
                  <a:srgbClr val="000000"/>
                </a:solidFill>
                <a:latin typeface="Consolas" panose="020B0609020204030204" pitchFamily="49" charset="0"/>
              </a:rPr>
              <a:t> Deaths </a:t>
            </a:r>
            <a:r>
              <a:rPr lang="en-IN" sz="2800" dirty="0">
                <a:solidFill>
                  <a:srgbClr val="808080"/>
                </a:solidFill>
                <a:latin typeface="Consolas" panose="020B0609020204030204" pitchFamily="49" charset="0"/>
              </a:rPr>
              <a:t>is</a:t>
            </a:r>
            <a:r>
              <a:rPr lang="en-IN" sz="2800" dirty="0">
                <a:solidFill>
                  <a:srgbClr val="000000"/>
                </a:solidFill>
                <a:latin typeface="Consolas" panose="020B0609020204030204" pitchFamily="49" charset="0"/>
              </a:rPr>
              <a:t> </a:t>
            </a:r>
            <a:r>
              <a:rPr lang="en-IN" sz="2800" dirty="0">
                <a:solidFill>
                  <a:srgbClr val="808080"/>
                </a:solidFill>
                <a:latin typeface="Consolas" panose="020B0609020204030204" pitchFamily="49" charset="0"/>
              </a:rPr>
              <a:t>null</a:t>
            </a:r>
            <a:r>
              <a:rPr lang="en-IN" sz="2800" dirty="0">
                <a:solidFill>
                  <a:srgbClr val="000000"/>
                </a:solidFill>
                <a:latin typeface="Consolas" panose="020B0609020204030204" pitchFamily="49" charset="0"/>
              </a:rPr>
              <a:t> </a:t>
            </a:r>
          </a:p>
          <a:p>
            <a:r>
              <a:rPr lang="en-IN" sz="2800" dirty="0">
                <a:solidFill>
                  <a:srgbClr val="808080"/>
                </a:solidFill>
                <a:latin typeface="Consolas" panose="020B0609020204030204" pitchFamily="49" charset="0"/>
              </a:rPr>
              <a:t>or</a:t>
            </a:r>
            <a:r>
              <a:rPr lang="en-IN" sz="2800" dirty="0">
                <a:solidFill>
                  <a:srgbClr val="000000"/>
                </a:solidFill>
                <a:latin typeface="Consolas" panose="020B0609020204030204" pitchFamily="49" charset="0"/>
              </a:rPr>
              <a:t> Recovered </a:t>
            </a:r>
            <a:r>
              <a:rPr lang="en-IN" sz="2800" dirty="0">
                <a:solidFill>
                  <a:srgbClr val="808080"/>
                </a:solidFill>
                <a:latin typeface="Consolas" panose="020B0609020204030204" pitchFamily="49" charset="0"/>
              </a:rPr>
              <a:t>is</a:t>
            </a:r>
            <a:r>
              <a:rPr lang="en-IN" sz="2800" dirty="0">
                <a:solidFill>
                  <a:srgbClr val="000000"/>
                </a:solidFill>
                <a:latin typeface="Consolas" panose="020B0609020204030204" pitchFamily="49" charset="0"/>
              </a:rPr>
              <a:t> </a:t>
            </a:r>
            <a:r>
              <a:rPr lang="en-IN" sz="2800" dirty="0">
                <a:solidFill>
                  <a:srgbClr val="808080"/>
                </a:solidFill>
                <a:latin typeface="Consolas" panose="020B0609020204030204" pitchFamily="49" charset="0"/>
              </a:rPr>
              <a:t>null</a:t>
            </a:r>
            <a:endParaRPr lang="en-IN" sz="2800" dirty="0"/>
          </a:p>
        </p:txBody>
      </p:sp>
      <p:pic>
        <p:nvPicPr>
          <p:cNvPr id="14" name="Picture 13"/>
          <p:cNvPicPr>
            <a:picLocks noChangeAspect="1"/>
          </p:cNvPicPr>
          <p:nvPr/>
        </p:nvPicPr>
        <p:blipFill>
          <a:blip r:embed="rId6"/>
          <a:stretch>
            <a:fillRect/>
          </a:stretch>
        </p:blipFill>
        <p:spPr>
          <a:xfrm>
            <a:off x="924822" y="6450204"/>
            <a:ext cx="10461147" cy="1665096"/>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p:nvPr/>
        </p:nvSpPr>
        <p:spPr>
          <a:xfrm>
            <a:off x="-2435023" y="7493109"/>
            <a:ext cx="5498019" cy="4480885"/>
          </a:xfrm>
          <a:custGeom>
            <a:avLst/>
            <a:gdLst/>
            <a:ahLst/>
            <a:cxnLst/>
            <a:rect l="l" t="t" r="r" b="b"/>
            <a:pathLst>
              <a:path w="5498019" h="4480885">
                <a:moveTo>
                  <a:pt x="0" y="0"/>
                </a:moveTo>
                <a:lnTo>
                  <a:pt x="5498018" y="0"/>
                </a:lnTo>
                <a:lnTo>
                  <a:pt x="5498018" y="4480885"/>
                </a:lnTo>
                <a:lnTo>
                  <a:pt x="0" y="4480885"/>
                </a:lnTo>
                <a:lnTo>
                  <a:pt x="0" y="0"/>
                </a:lnTo>
                <a:close/>
              </a:path>
            </a:pathLst>
          </a:custGeom>
          <a:blipFill>
            <a:blip r:embed="rId2"/>
            <a:stretch>
              <a:fillRect/>
            </a:stretch>
          </a:blipFill>
        </p:spPr>
      </p:sp>
      <p:sp>
        <p:nvSpPr>
          <p:cNvPr id="4" name="Freeform 4"/>
          <p:cNvSpPr/>
          <p:nvPr/>
        </p:nvSpPr>
        <p:spPr>
          <a:xfrm rot="8009335">
            <a:off x="12764065" y="7028922"/>
            <a:ext cx="2802635" cy="928373"/>
          </a:xfrm>
          <a:custGeom>
            <a:avLst/>
            <a:gdLst/>
            <a:ahLst/>
            <a:cxnLst/>
            <a:rect l="l" t="t" r="r" b="b"/>
            <a:pathLst>
              <a:path w="2802635" h="928373">
                <a:moveTo>
                  <a:pt x="0" y="0"/>
                </a:moveTo>
                <a:lnTo>
                  <a:pt x="2802635" y="0"/>
                </a:lnTo>
                <a:lnTo>
                  <a:pt x="2802635" y="928373"/>
                </a:lnTo>
                <a:lnTo>
                  <a:pt x="0" y="928373"/>
                </a:lnTo>
                <a:lnTo>
                  <a:pt x="0" y="0"/>
                </a:lnTo>
                <a:close/>
              </a:path>
            </a:pathLst>
          </a:custGeom>
          <a:blipFill>
            <a:blip r:embed="rId3"/>
            <a:stretch>
              <a:fillRect/>
            </a:stretch>
          </a:blipFill>
        </p:spPr>
      </p:sp>
      <p:sp>
        <p:nvSpPr>
          <p:cNvPr id="5" name="Freeform 5"/>
          <p:cNvSpPr/>
          <p:nvPr/>
        </p:nvSpPr>
        <p:spPr>
          <a:xfrm>
            <a:off x="4493093" y="1181100"/>
            <a:ext cx="8842680" cy="9347289"/>
          </a:xfrm>
          <a:custGeom>
            <a:avLst/>
            <a:gdLst/>
            <a:ahLst/>
            <a:cxnLst/>
            <a:rect l="l" t="t" r="r" b="b"/>
            <a:pathLst>
              <a:path w="8842680" h="9347289">
                <a:moveTo>
                  <a:pt x="0" y="0"/>
                </a:moveTo>
                <a:lnTo>
                  <a:pt x="8842680" y="0"/>
                </a:lnTo>
                <a:lnTo>
                  <a:pt x="8842680" y="9347290"/>
                </a:lnTo>
                <a:lnTo>
                  <a:pt x="0" y="9347290"/>
                </a:lnTo>
                <a:lnTo>
                  <a:pt x="0" y="0"/>
                </a:lnTo>
                <a:close/>
              </a:path>
            </a:pathLst>
          </a:custGeom>
          <a:blipFill>
            <a:blip r:embed="rId4"/>
            <a:stretch>
              <a:fillRect/>
            </a:stretch>
          </a:blipFill>
        </p:spPr>
      </p:sp>
      <p:sp>
        <p:nvSpPr>
          <p:cNvPr id="6" name="TextBox 6"/>
          <p:cNvSpPr txBox="1"/>
          <p:nvPr/>
        </p:nvSpPr>
        <p:spPr>
          <a:xfrm>
            <a:off x="-228600" y="-226165"/>
            <a:ext cx="12446705" cy="1721625"/>
          </a:xfrm>
          <a:prstGeom prst="rect">
            <a:avLst/>
          </a:prstGeom>
        </p:spPr>
        <p:txBody>
          <a:bodyPr wrap="square" lIns="0" tIns="0" rIns="0" bIns="0" rtlCol="0" anchor="t">
            <a:spAutoFit/>
          </a:bodyPr>
          <a:lstStyle/>
          <a:p>
            <a:pPr algn="ctr">
              <a:lnSpc>
                <a:spcPts val="16861"/>
              </a:lnSpc>
            </a:pPr>
            <a:r>
              <a:rPr lang="en-US" sz="3200" spc="277" dirty="0" smtClean="0">
                <a:solidFill>
                  <a:schemeClr val="bg1"/>
                </a:solidFill>
                <a:latin typeface="Times New Roman" panose="02020603050405020304" pitchFamily="18" charset="0"/>
                <a:cs typeface="Times New Roman" panose="02020603050405020304" pitchFamily="18" charset="0"/>
              </a:rPr>
              <a:t>h zero for all column</a:t>
            </a:r>
            <a:endParaRPr lang="en-US" sz="3200" spc="277" dirty="0">
              <a:solidFill>
                <a:schemeClr val="bg1"/>
              </a:solidFill>
              <a:latin typeface="Times New Roman" panose="02020603050405020304" pitchFamily="18" charset="0"/>
              <a:cs typeface="Times New Roman" panose="02020603050405020304" pitchFamily="18" charset="0"/>
            </a:endParaRPr>
          </a:p>
        </p:txBody>
      </p:sp>
      <p:sp>
        <p:nvSpPr>
          <p:cNvPr id="7" name="Freeform 7"/>
          <p:cNvSpPr/>
          <p:nvPr/>
        </p:nvSpPr>
        <p:spPr>
          <a:xfrm>
            <a:off x="14971789" y="-1629316"/>
            <a:ext cx="5498019" cy="4480885"/>
          </a:xfrm>
          <a:custGeom>
            <a:avLst/>
            <a:gdLst/>
            <a:ahLst/>
            <a:cxnLst/>
            <a:rect l="l" t="t" r="r" b="b"/>
            <a:pathLst>
              <a:path w="5498019" h="4480885">
                <a:moveTo>
                  <a:pt x="0" y="0"/>
                </a:moveTo>
                <a:lnTo>
                  <a:pt x="5498019" y="0"/>
                </a:lnTo>
                <a:lnTo>
                  <a:pt x="5498019" y="4480885"/>
                </a:lnTo>
                <a:lnTo>
                  <a:pt x="0" y="4480885"/>
                </a:lnTo>
                <a:lnTo>
                  <a:pt x="0" y="0"/>
                </a:lnTo>
                <a:close/>
              </a:path>
            </a:pathLst>
          </a:custGeom>
          <a:blipFill>
            <a:blip r:embed="rId2"/>
            <a:stretch>
              <a:fillRect/>
            </a:stretch>
          </a:blipFill>
        </p:spPr>
      </p:sp>
      <p:sp>
        <p:nvSpPr>
          <p:cNvPr id="8" name="Freeform 8"/>
          <p:cNvSpPr/>
          <p:nvPr/>
        </p:nvSpPr>
        <p:spPr>
          <a:xfrm rot="-2368108">
            <a:off x="3038521" y="2230246"/>
            <a:ext cx="2802635" cy="928373"/>
          </a:xfrm>
          <a:custGeom>
            <a:avLst/>
            <a:gdLst/>
            <a:ahLst/>
            <a:cxnLst/>
            <a:rect l="l" t="t" r="r" b="b"/>
            <a:pathLst>
              <a:path w="2802635" h="928373">
                <a:moveTo>
                  <a:pt x="0" y="0"/>
                </a:moveTo>
                <a:lnTo>
                  <a:pt x="2802635" y="0"/>
                </a:lnTo>
                <a:lnTo>
                  <a:pt x="2802635" y="928373"/>
                </a:lnTo>
                <a:lnTo>
                  <a:pt x="0" y="928373"/>
                </a:lnTo>
                <a:lnTo>
                  <a:pt x="0" y="0"/>
                </a:lnTo>
                <a:close/>
              </a:path>
            </a:pathLst>
          </a:custGeom>
          <a:blipFill>
            <a:blip r:embed="rId3"/>
            <a:stretch>
              <a:fillRect/>
            </a:stretch>
          </a:blipFill>
        </p:spPr>
      </p:sp>
      <p:sp>
        <p:nvSpPr>
          <p:cNvPr id="9" name="Rectangle 8"/>
          <p:cNvSpPr/>
          <p:nvPr/>
        </p:nvSpPr>
        <p:spPr>
          <a:xfrm>
            <a:off x="685800" y="5669334"/>
            <a:ext cx="8072420" cy="646331"/>
          </a:xfrm>
          <a:prstGeom prst="rect">
            <a:avLst/>
          </a:prstGeom>
        </p:spPr>
        <p:txBody>
          <a:bodyPr wrap="square">
            <a:spAutoFit/>
          </a:bodyPr>
          <a:lstStyle/>
          <a:p>
            <a:r>
              <a:rPr lang="en-US" sz="3600" dirty="0" err="1">
                <a:latin typeface="Times New Roman" panose="02020603050405020304" pitchFamily="18" charset="0"/>
                <a:cs typeface="Times New Roman" panose="02020603050405020304" pitchFamily="18" charset="0"/>
              </a:rPr>
              <a:t>ther</a:t>
            </a:r>
            <a:r>
              <a:rPr lang="en-US" sz="3600" dirty="0">
                <a:latin typeface="Times New Roman" panose="02020603050405020304" pitchFamily="18" charset="0"/>
                <a:cs typeface="Times New Roman" panose="02020603050405020304" pitchFamily="18" charset="0"/>
              </a:rPr>
              <a:t> is no null values present in this dataset</a:t>
            </a:r>
            <a:endParaRPr lang="en-IN" sz="3600" dirty="0">
              <a:latin typeface="Times New Roman" panose="02020603050405020304" pitchFamily="18" charset="0"/>
              <a:cs typeface="Times New Roman" panose="02020603050405020304" pitchFamily="18" charset="0"/>
            </a:endParaRPr>
          </a:p>
        </p:txBody>
      </p:sp>
      <p:sp>
        <p:nvSpPr>
          <p:cNvPr id="10" name="Rectangle 9"/>
          <p:cNvSpPr/>
          <p:nvPr/>
        </p:nvSpPr>
        <p:spPr>
          <a:xfrm>
            <a:off x="1143000" y="1181100"/>
            <a:ext cx="10345589" cy="523220"/>
          </a:xfrm>
          <a:prstGeom prst="rect">
            <a:avLst/>
          </a:prstGeom>
        </p:spPr>
        <p:txBody>
          <a:bodyPr wrap="none">
            <a:spAutoFit/>
          </a:bodyPr>
          <a:lstStyle/>
          <a:p>
            <a:r>
              <a:rPr lang="en-US" sz="2800" dirty="0" smtClean="0"/>
              <a:t>Q.2 .  If null value are present ,update them with Zeros for all columns</a:t>
            </a:r>
            <a:endParaRPr lang="en-IN" sz="28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20" name="Group 20"/>
          <p:cNvGrpSpPr>
            <a:grpSpLocks noChangeAspect="1"/>
          </p:cNvGrpSpPr>
          <p:nvPr/>
        </p:nvGrpSpPr>
        <p:grpSpPr>
          <a:xfrm>
            <a:off x="10744200" y="952500"/>
            <a:ext cx="6965826" cy="8092268"/>
            <a:chOff x="0" y="0"/>
            <a:chExt cx="5466080" cy="6350000"/>
          </a:xfrm>
        </p:grpSpPr>
        <p:sp>
          <p:nvSpPr>
            <p:cNvPr id="21" name="Freeform 21"/>
            <p:cNvSpPr/>
            <p:nvPr/>
          </p:nvSpPr>
          <p:spPr>
            <a:xfrm>
              <a:off x="0" y="0"/>
              <a:ext cx="5439410" cy="6348730"/>
            </a:xfrm>
            <a:custGeom>
              <a:avLst/>
              <a:gdLst/>
              <a:ahLst/>
              <a:cxnLst/>
              <a:rect l="l" t="t" r="r" b="b"/>
              <a:pathLst>
                <a:path w="5439410" h="6348730">
                  <a:moveTo>
                    <a:pt x="5419090" y="0"/>
                  </a:moveTo>
                  <a:lnTo>
                    <a:pt x="19050" y="0"/>
                  </a:lnTo>
                  <a:cubicBezTo>
                    <a:pt x="8890" y="0"/>
                    <a:pt x="0" y="8890"/>
                    <a:pt x="0" y="20320"/>
                  </a:cubicBezTo>
                  <a:lnTo>
                    <a:pt x="0" y="6329680"/>
                  </a:lnTo>
                  <a:cubicBezTo>
                    <a:pt x="0" y="6339840"/>
                    <a:pt x="8890" y="6348730"/>
                    <a:pt x="19050" y="6348730"/>
                  </a:cubicBezTo>
                  <a:lnTo>
                    <a:pt x="5419090" y="6348730"/>
                  </a:lnTo>
                  <a:cubicBezTo>
                    <a:pt x="5429250" y="6348730"/>
                    <a:pt x="5438140" y="6339840"/>
                    <a:pt x="5438140" y="6329680"/>
                  </a:cubicBezTo>
                  <a:lnTo>
                    <a:pt x="5438140" y="20320"/>
                  </a:lnTo>
                  <a:cubicBezTo>
                    <a:pt x="5439410" y="8890"/>
                    <a:pt x="5430520" y="0"/>
                    <a:pt x="5419090" y="0"/>
                  </a:cubicBezTo>
                  <a:close/>
                  <a:moveTo>
                    <a:pt x="5137150" y="314960"/>
                  </a:moveTo>
                  <a:lnTo>
                    <a:pt x="5137150" y="4970780"/>
                  </a:lnTo>
                  <a:cubicBezTo>
                    <a:pt x="5137150" y="4980940"/>
                    <a:pt x="5128260" y="4989830"/>
                    <a:pt x="5118100" y="4989830"/>
                  </a:cubicBezTo>
                  <a:lnTo>
                    <a:pt x="266700" y="4989830"/>
                  </a:lnTo>
                  <a:cubicBezTo>
                    <a:pt x="256540" y="4989830"/>
                    <a:pt x="247650" y="4980940"/>
                    <a:pt x="247650" y="4970780"/>
                  </a:cubicBezTo>
                  <a:lnTo>
                    <a:pt x="247650" y="314960"/>
                  </a:lnTo>
                  <a:cubicBezTo>
                    <a:pt x="247650" y="304800"/>
                    <a:pt x="256540" y="295910"/>
                    <a:pt x="266700" y="295910"/>
                  </a:cubicBezTo>
                  <a:lnTo>
                    <a:pt x="5118100" y="295910"/>
                  </a:lnTo>
                  <a:cubicBezTo>
                    <a:pt x="5129530" y="294640"/>
                    <a:pt x="5137150" y="303530"/>
                    <a:pt x="5137150" y="314960"/>
                  </a:cubicBezTo>
                  <a:close/>
                </a:path>
              </a:pathLst>
            </a:custGeom>
            <a:solidFill>
              <a:srgbClr val="568CCD"/>
            </a:solidFill>
          </p:spPr>
        </p:sp>
        <p:sp>
          <p:nvSpPr>
            <p:cNvPr id="22" name="Freeform 22"/>
            <p:cNvSpPr/>
            <p:nvPr/>
          </p:nvSpPr>
          <p:spPr>
            <a:xfrm>
              <a:off x="247650" y="294640"/>
              <a:ext cx="4889500" cy="4693920"/>
            </a:xfrm>
            <a:custGeom>
              <a:avLst/>
              <a:gdLst/>
              <a:ahLst/>
              <a:cxnLst/>
              <a:rect l="l" t="t" r="r" b="b"/>
              <a:pathLst>
                <a:path w="4889500" h="4693920">
                  <a:moveTo>
                    <a:pt x="4870450" y="0"/>
                  </a:moveTo>
                  <a:lnTo>
                    <a:pt x="19050" y="0"/>
                  </a:lnTo>
                  <a:cubicBezTo>
                    <a:pt x="8890" y="0"/>
                    <a:pt x="0" y="8890"/>
                    <a:pt x="0" y="19050"/>
                  </a:cubicBezTo>
                  <a:lnTo>
                    <a:pt x="0" y="4674870"/>
                  </a:lnTo>
                  <a:cubicBezTo>
                    <a:pt x="0" y="4686300"/>
                    <a:pt x="8890" y="4693920"/>
                    <a:pt x="19050" y="4693920"/>
                  </a:cubicBezTo>
                  <a:lnTo>
                    <a:pt x="4870450" y="4693920"/>
                  </a:lnTo>
                  <a:cubicBezTo>
                    <a:pt x="4880610" y="4693920"/>
                    <a:pt x="4889500" y="4685030"/>
                    <a:pt x="4889500" y="4674870"/>
                  </a:cubicBezTo>
                  <a:lnTo>
                    <a:pt x="4889500" y="20320"/>
                  </a:lnTo>
                  <a:cubicBezTo>
                    <a:pt x="4889500" y="8890"/>
                    <a:pt x="4881880" y="0"/>
                    <a:pt x="4870450" y="0"/>
                  </a:cubicBezTo>
                  <a:close/>
                </a:path>
              </a:pathLst>
            </a:custGeom>
            <a:blipFill>
              <a:blip r:embed="rId2"/>
              <a:stretch>
                <a:fillRect l="-37272" r="-37272"/>
              </a:stretch>
            </a:blipFill>
          </p:spPr>
        </p:sp>
        <p:sp>
          <p:nvSpPr>
            <p:cNvPr id="23" name="Freeform 23"/>
            <p:cNvSpPr/>
            <p:nvPr/>
          </p:nvSpPr>
          <p:spPr>
            <a:xfrm>
              <a:off x="1270" y="6350"/>
              <a:ext cx="5457190" cy="6342380"/>
            </a:xfrm>
            <a:custGeom>
              <a:avLst/>
              <a:gdLst/>
              <a:ahLst/>
              <a:cxnLst/>
              <a:rect l="l" t="t" r="r" b="b"/>
              <a:pathLst>
                <a:path w="5457190" h="6342380">
                  <a:moveTo>
                    <a:pt x="5137150" y="302260"/>
                  </a:moveTo>
                  <a:cubicBezTo>
                    <a:pt x="5137150" y="302260"/>
                    <a:pt x="5133340" y="290830"/>
                    <a:pt x="5119370" y="289560"/>
                  </a:cubicBezTo>
                  <a:lnTo>
                    <a:pt x="248920" y="289560"/>
                  </a:lnTo>
                  <a:cubicBezTo>
                    <a:pt x="240030" y="289560"/>
                    <a:pt x="228600" y="293370"/>
                    <a:pt x="228600" y="303530"/>
                  </a:cubicBezTo>
                  <a:lnTo>
                    <a:pt x="232410" y="312420"/>
                  </a:lnTo>
                  <a:cubicBezTo>
                    <a:pt x="236220" y="307340"/>
                    <a:pt x="242570" y="304800"/>
                    <a:pt x="248920" y="304800"/>
                  </a:cubicBezTo>
                  <a:lnTo>
                    <a:pt x="5123180" y="304800"/>
                  </a:lnTo>
                  <a:lnTo>
                    <a:pt x="5123180" y="4966970"/>
                  </a:lnTo>
                  <a:cubicBezTo>
                    <a:pt x="5123180" y="4973320"/>
                    <a:pt x="5120640" y="4979670"/>
                    <a:pt x="5115560" y="4983480"/>
                  </a:cubicBezTo>
                  <a:lnTo>
                    <a:pt x="5120640" y="4983480"/>
                  </a:lnTo>
                  <a:cubicBezTo>
                    <a:pt x="5129530" y="4983480"/>
                    <a:pt x="5137150" y="4975860"/>
                    <a:pt x="5137150" y="4966970"/>
                  </a:cubicBezTo>
                  <a:lnTo>
                    <a:pt x="5137150" y="302260"/>
                  </a:lnTo>
                  <a:close/>
                  <a:moveTo>
                    <a:pt x="5438140" y="6324600"/>
                  </a:moveTo>
                  <a:lnTo>
                    <a:pt x="20320" y="6324600"/>
                  </a:lnTo>
                  <a:lnTo>
                    <a:pt x="20320" y="12700"/>
                  </a:lnTo>
                  <a:lnTo>
                    <a:pt x="6350" y="0"/>
                  </a:lnTo>
                  <a:lnTo>
                    <a:pt x="5080" y="0"/>
                  </a:lnTo>
                  <a:cubicBezTo>
                    <a:pt x="2540" y="3810"/>
                    <a:pt x="0" y="7620"/>
                    <a:pt x="0" y="12700"/>
                  </a:cubicBezTo>
                  <a:lnTo>
                    <a:pt x="0" y="6323330"/>
                  </a:lnTo>
                  <a:cubicBezTo>
                    <a:pt x="0" y="6334760"/>
                    <a:pt x="8890" y="6342380"/>
                    <a:pt x="19050" y="6342380"/>
                  </a:cubicBezTo>
                  <a:lnTo>
                    <a:pt x="5444490" y="6342380"/>
                  </a:lnTo>
                  <a:cubicBezTo>
                    <a:pt x="5449570" y="6342380"/>
                    <a:pt x="5453380" y="6341110"/>
                    <a:pt x="5457190" y="6337300"/>
                  </a:cubicBezTo>
                  <a:lnTo>
                    <a:pt x="5438140" y="6324600"/>
                  </a:lnTo>
                  <a:close/>
                </a:path>
              </a:pathLst>
            </a:custGeom>
            <a:solidFill>
              <a:srgbClr val="FFFFFF"/>
            </a:solidFill>
          </p:spPr>
        </p:sp>
        <p:sp>
          <p:nvSpPr>
            <p:cNvPr id="24" name="Freeform 24"/>
            <p:cNvSpPr/>
            <p:nvPr/>
          </p:nvSpPr>
          <p:spPr>
            <a:xfrm>
              <a:off x="7620" y="0"/>
              <a:ext cx="5458460" cy="6344920"/>
            </a:xfrm>
            <a:custGeom>
              <a:avLst/>
              <a:gdLst/>
              <a:ahLst/>
              <a:cxnLst/>
              <a:rect l="l" t="t" r="r" b="b"/>
              <a:pathLst>
                <a:path w="5458460" h="6344920">
                  <a:moveTo>
                    <a:pt x="5125720" y="4987290"/>
                  </a:moveTo>
                  <a:cubicBezTo>
                    <a:pt x="5121910" y="4992370"/>
                    <a:pt x="5116830" y="4994910"/>
                    <a:pt x="5110480" y="4994910"/>
                  </a:cubicBezTo>
                  <a:lnTo>
                    <a:pt x="243840" y="4994910"/>
                  </a:lnTo>
                  <a:cubicBezTo>
                    <a:pt x="237490" y="4994910"/>
                    <a:pt x="231140" y="4992370"/>
                    <a:pt x="227330" y="4986020"/>
                  </a:cubicBezTo>
                  <a:cubicBezTo>
                    <a:pt x="222250" y="4982210"/>
                    <a:pt x="219710" y="4977130"/>
                    <a:pt x="219710" y="4970780"/>
                  </a:cubicBezTo>
                  <a:lnTo>
                    <a:pt x="219710" y="314960"/>
                  </a:lnTo>
                  <a:cubicBezTo>
                    <a:pt x="219710" y="309880"/>
                    <a:pt x="222250" y="304800"/>
                    <a:pt x="226060" y="300990"/>
                  </a:cubicBezTo>
                  <a:lnTo>
                    <a:pt x="240030" y="311150"/>
                  </a:lnTo>
                  <a:lnTo>
                    <a:pt x="240030" y="4975860"/>
                  </a:lnTo>
                  <a:lnTo>
                    <a:pt x="5110480" y="4975860"/>
                  </a:lnTo>
                  <a:cubicBezTo>
                    <a:pt x="5113020" y="4975860"/>
                    <a:pt x="5115560" y="4974590"/>
                    <a:pt x="5116830" y="4974590"/>
                  </a:cubicBezTo>
                  <a:lnTo>
                    <a:pt x="5125720" y="4987290"/>
                  </a:lnTo>
                  <a:close/>
                  <a:moveTo>
                    <a:pt x="5458460" y="19050"/>
                  </a:moveTo>
                  <a:lnTo>
                    <a:pt x="5458460" y="6330950"/>
                  </a:lnTo>
                  <a:cubicBezTo>
                    <a:pt x="5458460" y="6336030"/>
                    <a:pt x="5455920" y="6341110"/>
                    <a:pt x="5450840" y="6344920"/>
                  </a:cubicBezTo>
                  <a:lnTo>
                    <a:pt x="5429250" y="6329680"/>
                  </a:lnTo>
                  <a:lnTo>
                    <a:pt x="5429250" y="20320"/>
                  </a:lnTo>
                  <a:lnTo>
                    <a:pt x="13970" y="20320"/>
                  </a:lnTo>
                  <a:lnTo>
                    <a:pt x="0" y="7620"/>
                  </a:lnTo>
                  <a:cubicBezTo>
                    <a:pt x="3810" y="2540"/>
                    <a:pt x="8890" y="0"/>
                    <a:pt x="15240" y="0"/>
                  </a:cubicBezTo>
                  <a:lnTo>
                    <a:pt x="5439410" y="0"/>
                  </a:lnTo>
                  <a:cubicBezTo>
                    <a:pt x="5449570" y="0"/>
                    <a:pt x="5458460" y="8890"/>
                    <a:pt x="5458460" y="19050"/>
                  </a:cubicBezTo>
                  <a:close/>
                  <a:moveTo>
                    <a:pt x="5455920" y="30480"/>
                  </a:moveTo>
                  <a:cubicBezTo>
                    <a:pt x="5453380" y="26670"/>
                    <a:pt x="5450840" y="24130"/>
                    <a:pt x="5447030" y="21590"/>
                  </a:cubicBezTo>
                  <a:lnTo>
                    <a:pt x="5455920" y="30480"/>
                  </a:lnTo>
                  <a:close/>
                </a:path>
              </a:pathLst>
            </a:custGeom>
            <a:solidFill>
              <a:srgbClr val="FFFFFF"/>
            </a:solidFill>
          </p:spPr>
        </p:sp>
      </p:grpSp>
      <p:sp>
        <p:nvSpPr>
          <p:cNvPr id="25" name="TextBox 25"/>
          <p:cNvSpPr txBox="1"/>
          <p:nvPr/>
        </p:nvSpPr>
        <p:spPr>
          <a:xfrm>
            <a:off x="457200" y="222318"/>
            <a:ext cx="12350657" cy="1013098"/>
          </a:xfrm>
          <a:prstGeom prst="rect">
            <a:avLst/>
          </a:prstGeom>
        </p:spPr>
        <p:txBody>
          <a:bodyPr lIns="0" tIns="0" rIns="0" bIns="0" rtlCol="0" anchor="t">
            <a:spAutoFit/>
          </a:bodyPr>
          <a:lstStyle/>
          <a:p>
            <a:pPr>
              <a:lnSpc>
                <a:spcPts val="7935"/>
              </a:lnSpc>
            </a:pPr>
            <a:r>
              <a:rPr lang="en-US" sz="3600" dirty="0">
                <a:latin typeface="Times New Roman" panose="02020603050405020304" pitchFamily="18" charset="0"/>
                <a:cs typeface="Times New Roman" panose="02020603050405020304" pitchFamily="18" charset="0"/>
              </a:rPr>
              <a:t>3. check total number of </a:t>
            </a:r>
            <a:r>
              <a:rPr lang="en-US" sz="3600" dirty="0" smtClean="0">
                <a:latin typeface="Times New Roman" panose="02020603050405020304" pitchFamily="18" charset="0"/>
                <a:cs typeface="Times New Roman" panose="02020603050405020304" pitchFamily="18" charset="0"/>
              </a:rPr>
              <a:t>rows.</a:t>
            </a:r>
            <a:endParaRPr lang="en-US" sz="3600" dirty="0">
              <a:solidFill>
                <a:srgbClr val="5062C6"/>
              </a:solidFill>
              <a:latin typeface="Times New Roman" panose="02020603050405020304" pitchFamily="18" charset="0"/>
              <a:cs typeface="Times New Roman" panose="02020603050405020304" pitchFamily="18" charset="0"/>
            </a:endParaRPr>
          </a:p>
        </p:txBody>
      </p:sp>
      <p:sp>
        <p:nvSpPr>
          <p:cNvPr id="26" name="TextBox 26"/>
          <p:cNvSpPr txBox="1"/>
          <p:nvPr/>
        </p:nvSpPr>
        <p:spPr>
          <a:xfrm>
            <a:off x="2229964" y="6065191"/>
            <a:ext cx="2718693" cy="448355"/>
          </a:xfrm>
          <a:prstGeom prst="rect">
            <a:avLst/>
          </a:prstGeom>
        </p:spPr>
        <p:txBody>
          <a:bodyPr lIns="0" tIns="0" rIns="0" bIns="0" rtlCol="0" anchor="t">
            <a:spAutoFit/>
          </a:bodyPr>
          <a:lstStyle/>
          <a:p>
            <a:pPr algn="ctr">
              <a:lnSpc>
                <a:spcPts val="3637"/>
              </a:lnSpc>
            </a:pPr>
            <a:r>
              <a:rPr lang="en-US" sz="2598">
                <a:solidFill>
                  <a:srgbClr val="FFFFFF"/>
                </a:solidFill>
                <a:latin typeface="Open Sans Bold"/>
              </a:rPr>
              <a:t>Sample 01</a:t>
            </a:r>
          </a:p>
        </p:txBody>
      </p:sp>
      <p:sp>
        <p:nvSpPr>
          <p:cNvPr id="29" name="TextBox 29"/>
          <p:cNvSpPr txBox="1"/>
          <p:nvPr/>
        </p:nvSpPr>
        <p:spPr>
          <a:xfrm>
            <a:off x="5931367" y="6065191"/>
            <a:ext cx="2718693" cy="448355"/>
          </a:xfrm>
          <a:prstGeom prst="rect">
            <a:avLst/>
          </a:prstGeom>
        </p:spPr>
        <p:txBody>
          <a:bodyPr lIns="0" tIns="0" rIns="0" bIns="0" rtlCol="0" anchor="t">
            <a:spAutoFit/>
          </a:bodyPr>
          <a:lstStyle/>
          <a:p>
            <a:pPr algn="ctr">
              <a:lnSpc>
                <a:spcPts val="3637"/>
              </a:lnSpc>
            </a:pPr>
            <a:r>
              <a:rPr lang="en-US" sz="2598">
                <a:solidFill>
                  <a:srgbClr val="FFFFFF"/>
                </a:solidFill>
                <a:latin typeface="Open Sans Bold"/>
              </a:rPr>
              <a:t>Sample 02</a:t>
            </a:r>
          </a:p>
        </p:txBody>
      </p:sp>
      <p:sp>
        <p:nvSpPr>
          <p:cNvPr id="35" name="TextBox 35"/>
          <p:cNvSpPr txBox="1"/>
          <p:nvPr/>
        </p:nvSpPr>
        <p:spPr>
          <a:xfrm>
            <a:off x="9613783" y="7183783"/>
            <a:ext cx="2761838" cy="250646"/>
          </a:xfrm>
          <a:prstGeom prst="rect">
            <a:avLst/>
          </a:prstGeom>
        </p:spPr>
        <p:txBody>
          <a:bodyPr lIns="0" tIns="0" rIns="0" bIns="0" rtlCol="0" anchor="t">
            <a:spAutoFit/>
          </a:bodyPr>
          <a:lstStyle/>
          <a:p>
            <a:pPr algn="ctr">
              <a:lnSpc>
                <a:spcPts val="2059"/>
              </a:lnSpc>
              <a:spcBef>
                <a:spcPct val="0"/>
              </a:spcBef>
            </a:pPr>
            <a:r>
              <a:rPr lang="en-US" sz="1470" dirty="0" smtClean="0">
                <a:solidFill>
                  <a:srgbClr val="293237"/>
                </a:solidFill>
                <a:latin typeface="Open Sans Light"/>
              </a:rPr>
              <a:t>.</a:t>
            </a:r>
            <a:endParaRPr lang="en-US" sz="1470" dirty="0">
              <a:solidFill>
                <a:srgbClr val="293237"/>
              </a:solidFill>
              <a:latin typeface="Open Sans Light"/>
            </a:endParaRPr>
          </a:p>
        </p:txBody>
      </p:sp>
      <p:sp>
        <p:nvSpPr>
          <p:cNvPr id="37" name="TextBox 37"/>
          <p:cNvSpPr txBox="1"/>
          <p:nvPr/>
        </p:nvSpPr>
        <p:spPr>
          <a:xfrm>
            <a:off x="13339343" y="7183783"/>
            <a:ext cx="2761838" cy="250646"/>
          </a:xfrm>
          <a:prstGeom prst="rect">
            <a:avLst/>
          </a:prstGeom>
        </p:spPr>
        <p:txBody>
          <a:bodyPr lIns="0" tIns="0" rIns="0" bIns="0" rtlCol="0" anchor="t">
            <a:spAutoFit/>
          </a:bodyPr>
          <a:lstStyle/>
          <a:p>
            <a:pPr algn="ctr">
              <a:lnSpc>
                <a:spcPts val="2059"/>
              </a:lnSpc>
              <a:spcBef>
                <a:spcPct val="0"/>
              </a:spcBef>
            </a:pPr>
            <a:r>
              <a:rPr lang="en-US" sz="1470" dirty="0" smtClean="0">
                <a:solidFill>
                  <a:srgbClr val="293237"/>
                </a:solidFill>
                <a:latin typeface="Open Sans Light"/>
              </a:rPr>
              <a:t>.</a:t>
            </a:r>
            <a:endParaRPr lang="en-US" sz="1470" dirty="0">
              <a:solidFill>
                <a:srgbClr val="293237"/>
              </a:solidFill>
              <a:latin typeface="Open Sans Light"/>
            </a:endParaRPr>
          </a:p>
        </p:txBody>
      </p:sp>
      <p:sp>
        <p:nvSpPr>
          <p:cNvPr id="38" name="Rectangle 37"/>
          <p:cNvSpPr/>
          <p:nvPr/>
        </p:nvSpPr>
        <p:spPr>
          <a:xfrm>
            <a:off x="457200" y="1714500"/>
            <a:ext cx="5756704" cy="369332"/>
          </a:xfrm>
          <a:prstGeom prst="rect">
            <a:avLst/>
          </a:prstGeom>
        </p:spPr>
        <p:txBody>
          <a:bodyPr wrap="square">
            <a:spAutoFit/>
          </a:bodyPr>
          <a:lstStyle/>
          <a:p>
            <a:r>
              <a:rPr lang="en-IN" dirty="0">
                <a:solidFill>
                  <a:srgbClr val="0000FF"/>
                </a:solidFill>
                <a:latin typeface="Consolas" panose="020B0609020204030204" pitchFamily="49" charset="0"/>
              </a:rPr>
              <a:t>select</a:t>
            </a:r>
            <a:r>
              <a:rPr lang="en-IN" dirty="0">
                <a:solidFill>
                  <a:srgbClr val="000000"/>
                </a:solidFill>
                <a:latin typeface="Consolas" panose="020B0609020204030204" pitchFamily="49" charset="0"/>
              </a:rPr>
              <a:t> </a:t>
            </a:r>
            <a:r>
              <a:rPr lang="en-IN" dirty="0">
                <a:solidFill>
                  <a:srgbClr val="FF00FF"/>
                </a:solidFill>
                <a:latin typeface="Consolas" panose="020B0609020204030204" pitchFamily="49" charset="0"/>
              </a:rPr>
              <a:t>count</a:t>
            </a:r>
            <a:r>
              <a:rPr lang="en-IN" dirty="0">
                <a:solidFill>
                  <a:srgbClr val="808080"/>
                </a:solidFill>
                <a:latin typeface="Consolas" panose="020B0609020204030204" pitchFamily="49" charset="0"/>
              </a:rPr>
              <a:t>(*)</a:t>
            </a:r>
            <a:r>
              <a:rPr lang="en-IN" dirty="0">
                <a:solidFill>
                  <a:srgbClr val="000000"/>
                </a:solidFill>
                <a:latin typeface="Consolas" panose="020B0609020204030204" pitchFamily="49" charset="0"/>
              </a:rPr>
              <a:t> </a:t>
            </a:r>
            <a:r>
              <a:rPr lang="en-IN" dirty="0">
                <a:solidFill>
                  <a:srgbClr val="FF0000"/>
                </a:solidFill>
                <a:latin typeface="Consolas" panose="020B0609020204030204" pitchFamily="49" charset="0"/>
              </a:rPr>
              <a:t>'</a:t>
            </a:r>
            <a:r>
              <a:rPr lang="en-IN" dirty="0" err="1">
                <a:solidFill>
                  <a:srgbClr val="FF0000"/>
                </a:solidFill>
                <a:latin typeface="Consolas" panose="020B0609020204030204" pitchFamily="49" charset="0"/>
              </a:rPr>
              <a:t>Total_rows'</a:t>
            </a:r>
            <a:r>
              <a:rPr lang="en-IN" dirty="0" err="1">
                <a:solidFill>
                  <a:srgbClr val="0000FF"/>
                </a:solidFill>
                <a:latin typeface="Consolas" panose="020B0609020204030204" pitchFamily="49" charset="0"/>
              </a:rPr>
              <a:t>from</a:t>
            </a:r>
            <a:r>
              <a:rPr lang="en-IN" dirty="0">
                <a:solidFill>
                  <a:srgbClr val="000000"/>
                </a:solidFill>
                <a:latin typeface="Consolas" panose="020B0609020204030204" pitchFamily="49" charset="0"/>
              </a:rPr>
              <a:t> </a:t>
            </a:r>
            <a:r>
              <a:rPr lang="en-IN" dirty="0" err="1">
                <a:solidFill>
                  <a:srgbClr val="000000"/>
                </a:solidFill>
                <a:latin typeface="Consolas" panose="020B0609020204030204" pitchFamily="49" charset="0"/>
              </a:rPr>
              <a:t>CoronaVirus</a:t>
            </a:r>
            <a:endParaRPr lang="en-IN" dirty="0"/>
          </a:p>
        </p:txBody>
      </p:sp>
      <p:pic>
        <p:nvPicPr>
          <p:cNvPr id="39" name="Picture 38"/>
          <p:cNvPicPr>
            <a:picLocks noChangeAspect="1"/>
          </p:cNvPicPr>
          <p:nvPr/>
        </p:nvPicPr>
        <p:blipFill>
          <a:blip r:embed="rId3"/>
          <a:stretch>
            <a:fillRect/>
          </a:stretch>
        </p:blipFill>
        <p:spPr>
          <a:xfrm>
            <a:off x="437245" y="4979709"/>
            <a:ext cx="6760462" cy="3455347"/>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5" name="Group 5"/>
          <p:cNvGrpSpPr/>
          <p:nvPr/>
        </p:nvGrpSpPr>
        <p:grpSpPr>
          <a:xfrm>
            <a:off x="-213421" y="6736623"/>
            <a:ext cx="18851510" cy="3550377"/>
            <a:chOff x="0" y="0"/>
            <a:chExt cx="4816621" cy="907133"/>
          </a:xfrm>
        </p:grpSpPr>
        <p:sp>
          <p:nvSpPr>
            <p:cNvPr id="6" name="Freeform 6"/>
            <p:cNvSpPr/>
            <p:nvPr/>
          </p:nvSpPr>
          <p:spPr>
            <a:xfrm>
              <a:off x="0" y="0"/>
              <a:ext cx="4816621" cy="907133"/>
            </a:xfrm>
            <a:custGeom>
              <a:avLst/>
              <a:gdLst/>
              <a:ahLst/>
              <a:cxnLst/>
              <a:rect l="l" t="t" r="r" b="b"/>
              <a:pathLst>
                <a:path w="4816621" h="907133">
                  <a:moveTo>
                    <a:pt x="0" y="0"/>
                  </a:moveTo>
                  <a:lnTo>
                    <a:pt x="4816621" y="0"/>
                  </a:lnTo>
                  <a:lnTo>
                    <a:pt x="4816621" y="907133"/>
                  </a:lnTo>
                  <a:lnTo>
                    <a:pt x="0" y="907133"/>
                  </a:lnTo>
                  <a:close/>
                </a:path>
              </a:pathLst>
            </a:custGeom>
            <a:solidFill>
              <a:srgbClr val="16948A"/>
            </a:solidFill>
          </p:spPr>
        </p:sp>
        <p:sp>
          <p:nvSpPr>
            <p:cNvPr id="7" name="TextBox 7"/>
            <p:cNvSpPr txBox="1"/>
            <p:nvPr/>
          </p:nvSpPr>
          <p:spPr>
            <a:xfrm>
              <a:off x="0" y="-38100"/>
              <a:ext cx="4816621" cy="945233"/>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a:grpSpLocks noChangeAspect="1"/>
          </p:cNvGrpSpPr>
          <p:nvPr/>
        </p:nvGrpSpPr>
        <p:grpSpPr>
          <a:xfrm>
            <a:off x="2350992" y="4414397"/>
            <a:ext cx="3817362" cy="3817362"/>
            <a:chOff x="0" y="0"/>
            <a:chExt cx="6350000" cy="6350000"/>
          </a:xfrm>
        </p:grpSpPr>
        <p:sp>
          <p:nvSpPr>
            <p:cNvPr id="9" name="Freeform 9"/>
            <p:cNvSpPr/>
            <p:nvPr/>
          </p:nvSpPr>
          <p:spPr>
            <a:xfrm>
              <a:off x="-156812" y="-5088"/>
              <a:ext cx="6663624" cy="6360176"/>
            </a:xfrm>
            <a:custGeom>
              <a:avLst/>
              <a:gdLst/>
              <a:ahLst/>
              <a:cxnLst/>
              <a:rect l="l" t="t" r="r" b="b"/>
              <a:pathLst>
                <a:path w="6663624" h="6360176">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F4F4F4"/>
            </a:solidFill>
          </p:spPr>
        </p:sp>
        <p:sp>
          <p:nvSpPr>
            <p:cNvPr id="10" name="Freeform 10"/>
            <p:cNvSpPr/>
            <p:nvPr/>
          </p:nvSpPr>
          <p:spPr>
            <a:xfrm>
              <a:off x="400267" y="526623"/>
              <a:ext cx="5549466" cy="5296755"/>
            </a:xfrm>
            <a:custGeom>
              <a:avLst/>
              <a:gdLst/>
              <a:ahLst/>
              <a:cxnLst/>
              <a:rect l="l" t="t" r="r" b="b"/>
              <a:pathLst>
                <a:path w="5549466" h="5296755">
                  <a:moveTo>
                    <a:pt x="2774733" y="4237"/>
                  </a:moveTo>
                  <a:cubicBezTo>
                    <a:pt x="1827256" y="0"/>
                    <a:pt x="949932" y="503041"/>
                    <a:pt x="474966" y="1322882"/>
                  </a:cubicBezTo>
                  <a:cubicBezTo>
                    <a:pt x="0" y="2142722"/>
                    <a:pt x="0" y="3154032"/>
                    <a:pt x="474966" y="3973872"/>
                  </a:cubicBezTo>
                  <a:cubicBezTo>
                    <a:pt x="949932" y="4793713"/>
                    <a:pt x="1827256" y="5296754"/>
                    <a:pt x="2774733" y="5292517"/>
                  </a:cubicBezTo>
                  <a:cubicBezTo>
                    <a:pt x="3722210" y="5296754"/>
                    <a:pt x="4599534" y="4793713"/>
                    <a:pt x="5074500" y="3973872"/>
                  </a:cubicBezTo>
                  <a:cubicBezTo>
                    <a:pt x="5549466" y="3154032"/>
                    <a:pt x="5549466" y="2142722"/>
                    <a:pt x="5074500" y="1322882"/>
                  </a:cubicBezTo>
                  <a:cubicBezTo>
                    <a:pt x="4599534" y="503041"/>
                    <a:pt x="3722210" y="0"/>
                    <a:pt x="2774733" y="4237"/>
                  </a:cubicBezTo>
                  <a:close/>
                </a:path>
              </a:pathLst>
            </a:custGeom>
            <a:blipFill>
              <a:blip r:embed="rId2"/>
              <a:stretch>
                <a:fillRect l="-24712" r="-24712"/>
              </a:stretch>
            </a:blipFill>
          </p:spPr>
        </p:sp>
      </p:grpSp>
      <p:grpSp>
        <p:nvGrpSpPr>
          <p:cNvPr id="11" name="Group 11"/>
          <p:cNvGrpSpPr>
            <a:grpSpLocks noChangeAspect="1"/>
          </p:cNvGrpSpPr>
          <p:nvPr/>
        </p:nvGrpSpPr>
        <p:grpSpPr>
          <a:xfrm>
            <a:off x="6762804" y="4414397"/>
            <a:ext cx="3817362" cy="3817362"/>
            <a:chOff x="0" y="0"/>
            <a:chExt cx="6350000" cy="6350000"/>
          </a:xfrm>
        </p:grpSpPr>
        <p:sp>
          <p:nvSpPr>
            <p:cNvPr id="12" name="Freeform 12"/>
            <p:cNvSpPr/>
            <p:nvPr/>
          </p:nvSpPr>
          <p:spPr>
            <a:xfrm>
              <a:off x="-156812" y="-5088"/>
              <a:ext cx="6663624" cy="6360176"/>
            </a:xfrm>
            <a:custGeom>
              <a:avLst/>
              <a:gdLst/>
              <a:ahLst/>
              <a:cxnLst/>
              <a:rect l="l" t="t" r="r" b="b"/>
              <a:pathLst>
                <a:path w="6663624" h="6360176">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F4F4F4"/>
            </a:solidFill>
          </p:spPr>
        </p:sp>
        <p:sp>
          <p:nvSpPr>
            <p:cNvPr id="13" name="Freeform 13"/>
            <p:cNvSpPr/>
            <p:nvPr/>
          </p:nvSpPr>
          <p:spPr>
            <a:xfrm>
              <a:off x="400267" y="526623"/>
              <a:ext cx="5549466" cy="5296755"/>
            </a:xfrm>
            <a:custGeom>
              <a:avLst/>
              <a:gdLst/>
              <a:ahLst/>
              <a:cxnLst/>
              <a:rect l="l" t="t" r="r" b="b"/>
              <a:pathLst>
                <a:path w="5549466" h="5296755">
                  <a:moveTo>
                    <a:pt x="2774733" y="4237"/>
                  </a:moveTo>
                  <a:cubicBezTo>
                    <a:pt x="1827256" y="0"/>
                    <a:pt x="949932" y="503041"/>
                    <a:pt x="474966" y="1322882"/>
                  </a:cubicBezTo>
                  <a:cubicBezTo>
                    <a:pt x="0" y="2142722"/>
                    <a:pt x="0" y="3154032"/>
                    <a:pt x="474966" y="3973872"/>
                  </a:cubicBezTo>
                  <a:cubicBezTo>
                    <a:pt x="949932" y="4793713"/>
                    <a:pt x="1827256" y="5296754"/>
                    <a:pt x="2774733" y="5292517"/>
                  </a:cubicBezTo>
                  <a:cubicBezTo>
                    <a:pt x="3722210" y="5296754"/>
                    <a:pt x="4599534" y="4793713"/>
                    <a:pt x="5074500" y="3973872"/>
                  </a:cubicBezTo>
                  <a:cubicBezTo>
                    <a:pt x="5549466" y="3154032"/>
                    <a:pt x="5549466" y="2142722"/>
                    <a:pt x="5074500" y="1322882"/>
                  </a:cubicBezTo>
                  <a:cubicBezTo>
                    <a:pt x="4599534" y="503041"/>
                    <a:pt x="3722210" y="0"/>
                    <a:pt x="2774733" y="4237"/>
                  </a:cubicBezTo>
                  <a:close/>
                </a:path>
              </a:pathLst>
            </a:custGeom>
            <a:blipFill>
              <a:blip r:embed="rId3"/>
              <a:stretch>
                <a:fillRect l="-24665" r="-24665"/>
              </a:stretch>
            </a:blipFill>
          </p:spPr>
        </p:sp>
      </p:grpSp>
      <p:sp>
        <p:nvSpPr>
          <p:cNvPr id="14" name="Freeform 14"/>
          <p:cNvSpPr/>
          <p:nvPr/>
        </p:nvSpPr>
        <p:spPr>
          <a:xfrm>
            <a:off x="14729928" y="7578730"/>
            <a:ext cx="3912085" cy="4316783"/>
          </a:xfrm>
          <a:custGeom>
            <a:avLst/>
            <a:gdLst/>
            <a:ahLst/>
            <a:cxnLst/>
            <a:rect l="l" t="t" r="r" b="b"/>
            <a:pathLst>
              <a:path w="3912085" h="4316783">
                <a:moveTo>
                  <a:pt x="0" y="0"/>
                </a:moveTo>
                <a:lnTo>
                  <a:pt x="3912085" y="0"/>
                </a:lnTo>
                <a:lnTo>
                  <a:pt x="3912085" y="4316783"/>
                </a:lnTo>
                <a:lnTo>
                  <a:pt x="0" y="4316783"/>
                </a:lnTo>
                <a:lnTo>
                  <a:pt x="0" y="0"/>
                </a:lnTo>
                <a:close/>
              </a:path>
            </a:pathLst>
          </a:custGeom>
          <a:blipFill>
            <a:blip r:embed="rId4"/>
            <a:stretch>
              <a:fillRect/>
            </a:stretch>
          </a:blipFill>
        </p:spPr>
      </p:sp>
      <p:sp>
        <p:nvSpPr>
          <p:cNvPr id="15" name="Freeform 15"/>
          <p:cNvSpPr/>
          <p:nvPr/>
        </p:nvSpPr>
        <p:spPr>
          <a:xfrm>
            <a:off x="-2151643" y="6875358"/>
            <a:ext cx="3912085" cy="4316783"/>
          </a:xfrm>
          <a:custGeom>
            <a:avLst/>
            <a:gdLst/>
            <a:ahLst/>
            <a:cxnLst/>
            <a:rect l="l" t="t" r="r" b="b"/>
            <a:pathLst>
              <a:path w="3912085" h="4316783">
                <a:moveTo>
                  <a:pt x="0" y="0"/>
                </a:moveTo>
                <a:lnTo>
                  <a:pt x="3912085" y="0"/>
                </a:lnTo>
                <a:lnTo>
                  <a:pt x="3912085" y="4316783"/>
                </a:lnTo>
                <a:lnTo>
                  <a:pt x="0" y="4316783"/>
                </a:lnTo>
                <a:lnTo>
                  <a:pt x="0" y="0"/>
                </a:lnTo>
                <a:close/>
              </a:path>
            </a:pathLst>
          </a:custGeom>
          <a:blipFill>
            <a:blip r:embed="rId4"/>
            <a:stretch>
              <a:fillRect/>
            </a:stretch>
          </a:blipFill>
        </p:spPr>
      </p:sp>
      <p:sp>
        <p:nvSpPr>
          <p:cNvPr id="16" name="Freeform 16"/>
          <p:cNvSpPr/>
          <p:nvPr/>
        </p:nvSpPr>
        <p:spPr>
          <a:xfrm>
            <a:off x="15325837" y="-2448193"/>
            <a:ext cx="4442431" cy="4901993"/>
          </a:xfrm>
          <a:custGeom>
            <a:avLst/>
            <a:gdLst/>
            <a:ahLst/>
            <a:cxnLst/>
            <a:rect l="l" t="t" r="r" b="b"/>
            <a:pathLst>
              <a:path w="4442431" h="4901993">
                <a:moveTo>
                  <a:pt x="0" y="0"/>
                </a:moveTo>
                <a:lnTo>
                  <a:pt x="4442432" y="0"/>
                </a:lnTo>
                <a:lnTo>
                  <a:pt x="4442432" y="4901993"/>
                </a:lnTo>
                <a:lnTo>
                  <a:pt x="0" y="4901993"/>
                </a:lnTo>
                <a:lnTo>
                  <a:pt x="0" y="0"/>
                </a:lnTo>
                <a:close/>
              </a:path>
            </a:pathLst>
          </a:custGeom>
          <a:blipFill>
            <a:blip r:embed="rId4"/>
            <a:stretch>
              <a:fillRect/>
            </a:stretch>
          </a:blipFill>
        </p:spPr>
      </p:sp>
      <p:sp>
        <p:nvSpPr>
          <p:cNvPr id="17" name="Freeform 17"/>
          <p:cNvSpPr/>
          <p:nvPr/>
        </p:nvSpPr>
        <p:spPr>
          <a:xfrm rot="6223274">
            <a:off x="14769926" y="889513"/>
            <a:ext cx="1111824" cy="1028437"/>
          </a:xfrm>
          <a:custGeom>
            <a:avLst/>
            <a:gdLst/>
            <a:ahLst/>
            <a:cxnLst/>
            <a:rect l="l" t="t" r="r" b="b"/>
            <a:pathLst>
              <a:path w="1111824" h="1028437">
                <a:moveTo>
                  <a:pt x="0" y="0"/>
                </a:moveTo>
                <a:lnTo>
                  <a:pt x="1111823" y="0"/>
                </a:lnTo>
                <a:lnTo>
                  <a:pt x="1111823" y="1028437"/>
                </a:lnTo>
                <a:lnTo>
                  <a:pt x="0" y="1028437"/>
                </a:lnTo>
                <a:lnTo>
                  <a:pt x="0" y="0"/>
                </a:lnTo>
                <a:close/>
              </a:path>
            </a:pathLst>
          </a:custGeom>
          <a:blipFill>
            <a:blip r:embed="rId5"/>
            <a:stretch>
              <a:fillRect/>
            </a:stretch>
          </a:blipFill>
        </p:spPr>
      </p:sp>
      <p:sp>
        <p:nvSpPr>
          <p:cNvPr id="18" name="Freeform 18"/>
          <p:cNvSpPr/>
          <p:nvPr/>
        </p:nvSpPr>
        <p:spPr>
          <a:xfrm rot="9267724">
            <a:off x="1074482" y="1376611"/>
            <a:ext cx="2030048" cy="672453"/>
          </a:xfrm>
          <a:custGeom>
            <a:avLst/>
            <a:gdLst/>
            <a:ahLst/>
            <a:cxnLst/>
            <a:rect l="l" t="t" r="r" b="b"/>
            <a:pathLst>
              <a:path w="2030048" h="672453">
                <a:moveTo>
                  <a:pt x="0" y="0"/>
                </a:moveTo>
                <a:lnTo>
                  <a:pt x="2030048" y="0"/>
                </a:lnTo>
                <a:lnTo>
                  <a:pt x="2030048" y="672453"/>
                </a:lnTo>
                <a:lnTo>
                  <a:pt x="0" y="672453"/>
                </a:lnTo>
                <a:lnTo>
                  <a:pt x="0" y="0"/>
                </a:lnTo>
                <a:close/>
              </a:path>
            </a:pathLst>
          </a:custGeom>
          <a:blipFill>
            <a:blip r:embed="rId6"/>
            <a:stretch>
              <a:fillRect/>
            </a:stretch>
          </a:blipFill>
        </p:spPr>
      </p:sp>
      <p:sp>
        <p:nvSpPr>
          <p:cNvPr id="19" name="Freeform 19"/>
          <p:cNvSpPr/>
          <p:nvPr/>
        </p:nvSpPr>
        <p:spPr>
          <a:xfrm>
            <a:off x="-1551889" y="-1295818"/>
            <a:ext cx="3519143" cy="2868101"/>
          </a:xfrm>
          <a:custGeom>
            <a:avLst/>
            <a:gdLst/>
            <a:ahLst/>
            <a:cxnLst/>
            <a:rect l="l" t="t" r="r" b="b"/>
            <a:pathLst>
              <a:path w="3519143" h="2868101">
                <a:moveTo>
                  <a:pt x="0" y="0"/>
                </a:moveTo>
                <a:lnTo>
                  <a:pt x="3519143" y="0"/>
                </a:lnTo>
                <a:lnTo>
                  <a:pt x="3519143" y="2868101"/>
                </a:lnTo>
                <a:lnTo>
                  <a:pt x="0" y="2868101"/>
                </a:lnTo>
                <a:lnTo>
                  <a:pt x="0" y="0"/>
                </a:lnTo>
                <a:close/>
              </a:path>
            </a:pathLst>
          </a:custGeom>
          <a:blipFill>
            <a:blip r:embed="rId7"/>
            <a:stretch>
              <a:fillRect/>
            </a:stretch>
          </a:blipFill>
        </p:spPr>
      </p:sp>
      <p:sp>
        <p:nvSpPr>
          <p:cNvPr id="20" name="TextBox 20"/>
          <p:cNvSpPr txBox="1"/>
          <p:nvPr/>
        </p:nvSpPr>
        <p:spPr>
          <a:xfrm>
            <a:off x="4831981" y="1321826"/>
            <a:ext cx="8624038" cy="1287822"/>
          </a:xfrm>
          <a:prstGeom prst="rect">
            <a:avLst/>
          </a:prstGeom>
        </p:spPr>
        <p:txBody>
          <a:bodyPr lIns="0" tIns="0" rIns="0" bIns="0" rtlCol="0" anchor="t">
            <a:spAutoFit/>
          </a:bodyPr>
          <a:lstStyle/>
          <a:p>
            <a:pPr algn="ctr">
              <a:lnSpc>
                <a:spcPts val="10025"/>
              </a:lnSpc>
            </a:pPr>
            <a:r>
              <a:rPr lang="en-US" sz="7161" spc="164">
                <a:solidFill>
                  <a:srgbClr val="F4F4F4"/>
                </a:solidFill>
                <a:latin typeface="Poppins Ultra-Bold"/>
              </a:rPr>
              <a:t>OUR TEAM</a:t>
            </a:r>
          </a:p>
        </p:txBody>
      </p:sp>
      <p:grpSp>
        <p:nvGrpSpPr>
          <p:cNvPr id="21" name="Group 21"/>
          <p:cNvGrpSpPr>
            <a:grpSpLocks noChangeAspect="1"/>
          </p:cNvGrpSpPr>
          <p:nvPr/>
        </p:nvGrpSpPr>
        <p:grpSpPr>
          <a:xfrm>
            <a:off x="11170716" y="4414397"/>
            <a:ext cx="3817362" cy="3817362"/>
            <a:chOff x="0" y="0"/>
            <a:chExt cx="6350000" cy="6350000"/>
          </a:xfrm>
        </p:grpSpPr>
        <p:sp>
          <p:nvSpPr>
            <p:cNvPr id="22" name="Freeform 22"/>
            <p:cNvSpPr/>
            <p:nvPr/>
          </p:nvSpPr>
          <p:spPr>
            <a:xfrm>
              <a:off x="-156812" y="-5088"/>
              <a:ext cx="6663624" cy="6360176"/>
            </a:xfrm>
            <a:custGeom>
              <a:avLst/>
              <a:gdLst/>
              <a:ahLst/>
              <a:cxnLst/>
              <a:rect l="l" t="t" r="r" b="b"/>
              <a:pathLst>
                <a:path w="6663624" h="6360176">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F4F4F4"/>
            </a:solidFill>
          </p:spPr>
        </p:sp>
        <p:sp>
          <p:nvSpPr>
            <p:cNvPr id="23" name="Freeform 23"/>
            <p:cNvSpPr/>
            <p:nvPr/>
          </p:nvSpPr>
          <p:spPr>
            <a:xfrm>
              <a:off x="400267" y="526623"/>
              <a:ext cx="5549466" cy="5296755"/>
            </a:xfrm>
            <a:custGeom>
              <a:avLst/>
              <a:gdLst/>
              <a:ahLst/>
              <a:cxnLst/>
              <a:rect l="l" t="t" r="r" b="b"/>
              <a:pathLst>
                <a:path w="5549466" h="5296755">
                  <a:moveTo>
                    <a:pt x="2774733" y="4237"/>
                  </a:moveTo>
                  <a:cubicBezTo>
                    <a:pt x="1827256" y="0"/>
                    <a:pt x="949932" y="503041"/>
                    <a:pt x="474966" y="1322882"/>
                  </a:cubicBezTo>
                  <a:cubicBezTo>
                    <a:pt x="0" y="2142722"/>
                    <a:pt x="0" y="3154032"/>
                    <a:pt x="474966" y="3973872"/>
                  </a:cubicBezTo>
                  <a:cubicBezTo>
                    <a:pt x="949932" y="4793713"/>
                    <a:pt x="1827256" y="5296754"/>
                    <a:pt x="2774733" y="5292517"/>
                  </a:cubicBezTo>
                  <a:cubicBezTo>
                    <a:pt x="3722210" y="5296754"/>
                    <a:pt x="4599534" y="4793713"/>
                    <a:pt x="5074500" y="3973872"/>
                  </a:cubicBezTo>
                  <a:cubicBezTo>
                    <a:pt x="5549466" y="3154032"/>
                    <a:pt x="5549466" y="2142722"/>
                    <a:pt x="5074500" y="1322882"/>
                  </a:cubicBezTo>
                  <a:cubicBezTo>
                    <a:pt x="4599534" y="503041"/>
                    <a:pt x="3722210" y="0"/>
                    <a:pt x="2774733" y="4237"/>
                  </a:cubicBezTo>
                  <a:close/>
                </a:path>
              </a:pathLst>
            </a:custGeom>
            <a:blipFill>
              <a:blip r:embed="rId8"/>
              <a:stretch>
                <a:fillRect l="223" t="-24999" r="223" b="-24999"/>
              </a:stretch>
            </a:blipFill>
          </p:spPr>
        </p:sp>
      </p:grpSp>
      <p:sp>
        <p:nvSpPr>
          <p:cNvPr id="24" name="TextBox 24"/>
          <p:cNvSpPr txBox="1"/>
          <p:nvPr/>
        </p:nvSpPr>
        <p:spPr>
          <a:xfrm>
            <a:off x="2973213" y="8298434"/>
            <a:ext cx="2572919" cy="422676"/>
          </a:xfrm>
          <a:prstGeom prst="rect">
            <a:avLst/>
          </a:prstGeom>
        </p:spPr>
        <p:txBody>
          <a:bodyPr lIns="0" tIns="0" rIns="0" bIns="0" rtlCol="0" anchor="t">
            <a:spAutoFit/>
          </a:bodyPr>
          <a:lstStyle/>
          <a:p>
            <a:pPr algn="ctr">
              <a:lnSpc>
                <a:spcPts val="3477"/>
              </a:lnSpc>
              <a:spcBef>
                <a:spcPct val="0"/>
              </a:spcBef>
            </a:pPr>
            <a:r>
              <a:rPr lang="en-US" sz="2484" dirty="0" smtClean="0">
                <a:solidFill>
                  <a:srgbClr val="FFFFFF"/>
                </a:solidFill>
                <a:latin typeface="Open Sans Light"/>
              </a:rPr>
              <a:t>J</a:t>
            </a:r>
            <a:endParaRPr lang="en-US" sz="2484" dirty="0">
              <a:solidFill>
                <a:srgbClr val="FFFFFF"/>
              </a:solidFill>
              <a:latin typeface="Open Sans Light"/>
            </a:endParaRPr>
          </a:p>
        </p:txBody>
      </p:sp>
      <p:sp>
        <p:nvSpPr>
          <p:cNvPr id="27" name="TextBox 27"/>
          <p:cNvSpPr txBox="1"/>
          <p:nvPr/>
        </p:nvSpPr>
        <p:spPr>
          <a:xfrm>
            <a:off x="1195087" y="766941"/>
            <a:ext cx="8810720" cy="346249"/>
          </a:xfrm>
          <a:prstGeom prst="rect">
            <a:avLst/>
          </a:prstGeom>
        </p:spPr>
        <p:txBody>
          <a:bodyPr lIns="0" tIns="0" rIns="0" bIns="0" rtlCol="0" anchor="t">
            <a:spAutoFit/>
          </a:bodyPr>
          <a:lstStyle/>
          <a:p>
            <a:pPr>
              <a:lnSpc>
                <a:spcPts val="2711"/>
              </a:lnSpc>
              <a:spcBef>
                <a:spcPct val="0"/>
              </a:spcBef>
            </a:pPr>
            <a:r>
              <a:rPr lang="en-US" sz="3600" dirty="0">
                <a:latin typeface="Times New Roman" panose="02020603050405020304" pitchFamily="18" charset="0"/>
                <a:cs typeface="Times New Roman" panose="02020603050405020304" pitchFamily="18" charset="0"/>
              </a:rPr>
              <a:t>4. Check what is </a:t>
            </a:r>
            <a:r>
              <a:rPr lang="en-US" sz="3600" dirty="0" err="1">
                <a:latin typeface="Times New Roman" panose="02020603050405020304" pitchFamily="18" charset="0"/>
                <a:cs typeface="Times New Roman" panose="02020603050405020304" pitchFamily="18" charset="0"/>
              </a:rPr>
              <a:t>start_date</a:t>
            </a:r>
            <a:r>
              <a:rPr lang="en-US" sz="3600" dirty="0">
                <a:latin typeface="Times New Roman" panose="02020603050405020304" pitchFamily="18" charset="0"/>
                <a:cs typeface="Times New Roman" panose="02020603050405020304" pitchFamily="18" charset="0"/>
              </a:rPr>
              <a:t> and </a:t>
            </a:r>
            <a:r>
              <a:rPr lang="en-US" sz="3600" dirty="0" err="1">
                <a:latin typeface="Times New Roman" panose="02020603050405020304" pitchFamily="18" charset="0"/>
                <a:cs typeface="Times New Roman" panose="02020603050405020304" pitchFamily="18" charset="0"/>
              </a:rPr>
              <a:t>end_date</a:t>
            </a:r>
            <a:endParaRPr lang="en-US" sz="3600" dirty="0">
              <a:solidFill>
                <a:srgbClr val="F4F4F4"/>
              </a:solidFill>
              <a:latin typeface="Times New Roman" panose="02020603050405020304" pitchFamily="18" charset="0"/>
              <a:cs typeface="Times New Roman" panose="02020603050405020304" pitchFamily="18" charset="0"/>
            </a:endParaRPr>
          </a:p>
        </p:txBody>
      </p:sp>
      <p:pic>
        <p:nvPicPr>
          <p:cNvPr id="28" name="Picture 27"/>
          <p:cNvPicPr>
            <a:picLocks noChangeAspect="1"/>
          </p:cNvPicPr>
          <p:nvPr/>
        </p:nvPicPr>
        <p:blipFill>
          <a:blip r:embed="rId9"/>
          <a:stretch>
            <a:fillRect/>
          </a:stretch>
        </p:blipFill>
        <p:spPr>
          <a:xfrm>
            <a:off x="60156" y="2877676"/>
            <a:ext cx="9152178" cy="2049350"/>
          </a:xfrm>
          <a:prstGeom prst="rect">
            <a:avLst/>
          </a:prstGeom>
        </p:spPr>
      </p:pic>
      <p:sp>
        <p:nvSpPr>
          <p:cNvPr id="29" name="Rectangle 28"/>
          <p:cNvSpPr/>
          <p:nvPr/>
        </p:nvSpPr>
        <p:spPr>
          <a:xfrm>
            <a:off x="2834975" y="1381218"/>
            <a:ext cx="9585625" cy="369332"/>
          </a:xfrm>
          <a:prstGeom prst="rect">
            <a:avLst/>
          </a:prstGeom>
        </p:spPr>
        <p:txBody>
          <a:bodyPr wrap="square">
            <a:spAutoFit/>
          </a:bodyPr>
          <a:lstStyle/>
          <a:p>
            <a:r>
              <a:rPr lang="en-US" dirty="0">
                <a:solidFill>
                  <a:srgbClr val="0000FF"/>
                </a:solidFill>
                <a:latin typeface="Consolas" panose="020B0609020204030204" pitchFamily="49" charset="0"/>
              </a:rPr>
              <a:t>select</a:t>
            </a:r>
            <a:r>
              <a:rPr lang="en-US" dirty="0">
                <a:solidFill>
                  <a:srgbClr val="000000"/>
                </a:solidFill>
                <a:latin typeface="Consolas" panose="020B0609020204030204" pitchFamily="49" charset="0"/>
              </a:rPr>
              <a:t> </a:t>
            </a:r>
            <a:r>
              <a:rPr lang="en-US" dirty="0">
                <a:solidFill>
                  <a:srgbClr val="FF00FF"/>
                </a:solidFill>
                <a:latin typeface="Consolas" panose="020B0609020204030204" pitchFamily="49" charset="0"/>
              </a:rPr>
              <a:t>min</a:t>
            </a:r>
            <a:r>
              <a:rPr lang="en-US" dirty="0">
                <a:solidFill>
                  <a:srgbClr val="808080"/>
                </a:solidFill>
                <a:latin typeface="Consolas" panose="020B0609020204030204" pitchFamily="49" charset="0"/>
              </a:rPr>
              <a:t>(</a:t>
            </a:r>
            <a:r>
              <a:rPr lang="en-US" dirty="0">
                <a:solidFill>
                  <a:srgbClr val="0000FF"/>
                </a:solidFill>
                <a:latin typeface="Consolas" panose="020B0609020204030204" pitchFamily="49" charset="0"/>
              </a:rPr>
              <a:t>date</a:t>
            </a:r>
            <a:r>
              <a:rPr lang="en-US" dirty="0">
                <a:solidFill>
                  <a:srgbClr val="808080"/>
                </a:solidFill>
                <a:latin typeface="Consolas" panose="020B0609020204030204" pitchFamily="49" charset="0"/>
              </a:rPr>
              <a:t>)</a:t>
            </a:r>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a:t>
            </a:r>
            <a:r>
              <a:rPr lang="en-US" dirty="0" err="1">
                <a:solidFill>
                  <a:srgbClr val="FF0000"/>
                </a:solidFill>
                <a:latin typeface="Consolas" panose="020B0609020204030204" pitchFamily="49" charset="0"/>
              </a:rPr>
              <a:t>start_date</a:t>
            </a:r>
            <a:r>
              <a:rPr lang="en-US" dirty="0">
                <a:solidFill>
                  <a:srgbClr val="FF0000"/>
                </a:solidFill>
                <a:latin typeface="Consolas" panose="020B0609020204030204" pitchFamily="49" charset="0"/>
              </a:rPr>
              <a:t>'</a:t>
            </a:r>
            <a:r>
              <a:rPr lang="en-US" dirty="0">
                <a:solidFill>
                  <a:srgbClr val="808080"/>
                </a:solidFill>
                <a:latin typeface="Consolas" panose="020B0609020204030204" pitchFamily="49" charset="0"/>
              </a:rPr>
              <a:t>,</a:t>
            </a:r>
            <a:r>
              <a:rPr lang="en-US" dirty="0">
                <a:solidFill>
                  <a:srgbClr val="000000"/>
                </a:solidFill>
                <a:latin typeface="Consolas" panose="020B0609020204030204" pitchFamily="49" charset="0"/>
              </a:rPr>
              <a:t> </a:t>
            </a:r>
            <a:r>
              <a:rPr lang="en-US" dirty="0">
                <a:solidFill>
                  <a:srgbClr val="FF00FF"/>
                </a:solidFill>
                <a:latin typeface="Consolas" panose="020B0609020204030204" pitchFamily="49" charset="0"/>
              </a:rPr>
              <a:t>max</a:t>
            </a:r>
            <a:r>
              <a:rPr lang="en-US" dirty="0">
                <a:solidFill>
                  <a:srgbClr val="808080"/>
                </a:solidFill>
                <a:latin typeface="Consolas" panose="020B0609020204030204" pitchFamily="49" charset="0"/>
              </a:rPr>
              <a:t>(</a:t>
            </a:r>
            <a:r>
              <a:rPr lang="en-US" dirty="0">
                <a:solidFill>
                  <a:srgbClr val="0000FF"/>
                </a:solidFill>
                <a:latin typeface="Consolas" panose="020B0609020204030204" pitchFamily="49" charset="0"/>
              </a:rPr>
              <a:t>date</a:t>
            </a:r>
            <a:r>
              <a:rPr lang="en-US" dirty="0">
                <a:solidFill>
                  <a:srgbClr val="808080"/>
                </a:solidFill>
                <a:latin typeface="Consolas" panose="020B0609020204030204" pitchFamily="49" charset="0"/>
              </a:rPr>
              <a:t>)</a:t>
            </a:r>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'end date'</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from</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CoronaVirus</a:t>
            </a:r>
            <a:r>
              <a:rPr lang="en-US" dirty="0">
                <a:solidFill>
                  <a:srgbClr val="000000"/>
                </a:solidFill>
                <a:latin typeface="Consolas" panose="020B0609020204030204" pitchFamily="49" charset="0"/>
              </a:rPr>
              <a:t> ]</a:t>
            </a:r>
            <a:endParaRPr lang="en-IN"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2" name="Group 2"/>
          <p:cNvGrpSpPr/>
          <p:nvPr/>
        </p:nvGrpSpPr>
        <p:grpSpPr>
          <a:xfrm>
            <a:off x="9663192" y="1519824"/>
            <a:ext cx="6660714" cy="1726731"/>
            <a:chOff x="0" y="0"/>
            <a:chExt cx="1970651" cy="510874"/>
          </a:xfrm>
        </p:grpSpPr>
        <p:sp>
          <p:nvSpPr>
            <p:cNvPr id="3" name="Freeform 3"/>
            <p:cNvSpPr/>
            <p:nvPr/>
          </p:nvSpPr>
          <p:spPr>
            <a:xfrm>
              <a:off x="0" y="0"/>
              <a:ext cx="1970651" cy="510874"/>
            </a:xfrm>
            <a:custGeom>
              <a:avLst/>
              <a:gdLst/>
              <a:ahLst/>
              <a:cxnLst/>
              <a:rect l="l" t="t" r="r" b="b"/>
              <a:pathLst>
                <a:path w="1970651" h="510874">
                  <a:moveTo>
                    <a:pt x="18597" y="0"/>
                  </a:moveTo>
                  <a:lnTo>
                    <a:pt x="1952054" y="0"/>
                  </a:lnTo>
                  <a:cubicBezTo>
                    <a:pt x="1956987" y="0"/>
                    <a:pt x="1961717" y="1959"/>
                    <a:pt x="1965204" y="5447"/>
                  </a:cubicBezTo>
                  <a:cubicBezTo>
                    <a:pt x="1968692" y="8935"/>
                    <a:pt x="1970651" y="13665"/>
                    <a:pt x="1970651" y="18597"/>
                  </a:cubicBezTo>
                  <a:lnTo>
                    <a:pt x="1970651" y="492277"/>
                  </a:lnTo>
                  <a:cubicBezTo>
                    <a:pt x="1970651" y="497209"/>
                    <a:pt x="1968692" y="501939"/>
                    <a:pt x="1965204" y="505427"/>
                  </a:cubicBezTo>
                  <a:cubicBezTo>
                    <a:pt x="1961717" y="508914"/>
                    <a:pt x="1956987" y="510874"/>
                    <a:pt x="1952054" y="510874"/>
                  </a:cubicBezTo>
                  <a:lnTo>
                    <a:pt x="18597" y="510874"/>
                  </a:lnTo>
                  <a:cubicBezTo>
                    <a:pt x="13665" y="510874"/>
                    <a:pt x="8935" y="508914"/>
                    <a:pt x="5447" y="505427"/>
                  </a:cubicBezTo>
                  <a:cubicBezTo>
                    <a:pt x="1959" y="501939"/>
                    <a:pt x="0" y="497209"/>
                    <a:pt x="0" y="492277"/>
                  </a:cubicBezTo>
                  <a:lnTo>
                    <a:pt x="0" y="18597"/>
                  </a:lnTo>
                  <a:cubicBezTo>
                    <a:pt x="0" y="13665"/>
                    <a:pt x="1959" y="8935"/>
                    <a:pt x="5447" y="5447"/>
                  </a:cubicBezTo>
                  <a:cubicBezTo>
                    <a:pt x="8935" y="1959"/>
                    <a:pt x="13665" y="0"/>
                    <a:pt x="18597" y="0"/>
                  </a:cubicBezTo>
                  <a:close/>
                </a:path>
              </a:pathLst>
            </a:custGeom>
            <a:solidFill>
              <a:srgbClr val="16948A"/>
            </a:solidFill>
            <a:ln cap="sq">
              <a:noFill/>
              <a:prstDash val="solid"/>
              <a:miter/>
            </a:ln>
          </p:spPr>
        </p:sp>
        <p:sp>
          <p:nvSpPr>
            <p:cNvPr id="4" name="TextBox 4"/>
            <p:cNvSpPr txBox="1"/>
            <p:nvPr/>
          </p:nvSpPr>
          <p:spPr>
            <a:xfrm>
              <a:off x="0" y="-38100"/>
              <a:ext cx="1970651" cy="548974"/>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5" name="Group 5"/>
          <p:cNvGrpSpPr>
            <a:grpSpLocks noChangeAspect="1"/>
          </p:cNvGrpSpPr>
          <p:nvPr/>
        </p:nvGrpSpPr>
        <p:grpSpPr>
          <a:xfrm>
            <a:off x="8548918" y="1103579"/>
            <a:ext cx="2597990" cy="2587842"/>
            <a:chOff x="0" y="0"/>
            <a:chExt cx="6502400" cy="6477000"/>
          </a:xfrm>
        </p:grpSpPr>
        <p:sp>
          <p:nvSpPr>
            <p:cNvPr id="6" name="Freeform 6"/>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2"/>
              <a:stretch>
                <a:fillRect l="-24665" r="-24665"/>
              </a:stretch>
            </a:blipFill>
          </p:spPr>
        </p:sp>
        <p:sp>
          <p:nvSpPr>
            <p:cNvPr id="7" name="Freeform 7"/>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16948A"/>
            </a:solidFill>
          </p:spPr>
        </p:sp>
      </p:grpSp>
      <p:grpSp>
        <p:nvGrpSpPr>
          <p:cNvPr id="8" name="Group 8"/>
          <p:cNvGrpSpPr/>
          <p:nvPr/>
        </p:nvGrpSpPr>
        <p:grpSpPr>
          <a:xfrm>
            <a:off x="9663192" y="4331563"/>
            <a:ext cx="6660714" cy="1726731"/>
            <a:chOff x="0" y="0"/>
            <a:chExt cx="1970651" cy="510874"/>
          </a:xfrm>
        </p:grpSpPr>
        <p:sp>
          <p:nvSpPr>
            <p:cNvPr id="9" name="Freeform 9"/>
            <p:cNvSpPr/>
            <p:nvPr/>
          </p:nvSpPr>
          <p:spPr>
            <a:xfrm>
              <a:off x="0" y="0"/>
              <a:ext cx="1970651" cy="510874"/>
            </a:xfrm>
            <a:custGeom>
              <a:avLst/>
              <a:gdLst/>
              <a:ahLst/>
              <a:cxnLst/>
              <a:rect l="l" t="t" r="r" b="b"/>
              <a:pathLst>
                <a:path w="1970651" h="510874">
                  <a:moveTo>
                    <a:pt x="18597" y="0"/>
                  </a:moveTo>
                  <a:lnTo>
                    <a:pt x="1952054" y="0"/>
                  </a:lnTo>
                  <a:cubicBezTo>
                    <a:pt x="1956987" y="0"/>
                    <a:pt x="1961717" y="1959"/>
                    <a:pt x="1965204" y="5447"/>
                  </a:cubicBezTo>
                  <a:cubicBezTo>
                    <a:pt x="1968692" y="8935"/>
                    <a:pt x="1970651" y="13665"/>
                    <a:pt x="1970651" y="18597"/>
                  </a:cubicBezTo>
                  <a:lnTo>
                    <a:pt x="1970651" y="492277"/>
                  </a:lnTo>
                  <a:cubicBezTo>
                    <a:pt x="1970651" y="497209"/>
                    <a:pt x="1968692" y="501939"/>
                    <a:pt x="1965204" y="505427"/>
                  </a:cubicBezTo>
                  <a:cubicBezTo>
                    <a:pt x="1961717" y="508914"/>
                    <a:pt x="1956987" y="510874"/>
                    <a:pt x="1952054" y="510874"/>
                  </a:cubicBezTo>
                  <a:lnTo>
                    <a:pt x="18597" y="510874"/>
                  </a:lnTo>
                  <a:cubicBezTo>
                    <a:pt x="13665" y="510874"/>
                    <a:pt x="8935" y="508914"/>
                    <a:pt x="5447" y="505427"/>
                  </a:cubicBezTo>
                  <a:cubicBezTo>
                    <a:pt x="1959" y="501939"/>
                    <a:pt x="0" y="497209"/>
                    <a:pt x="0" y="492277"/>
                  </a:cubicBezTo>
                  <a:lnTo>
                    <a:pt x="0" y="18597"/>
                  </a:lnTo>
                  <a:cubicBezTo>
                    <a:pt x="0" y="13665"/>
                    <a:pt x="1959" y="8935"/>
                    <a:pt x="5447" y="5447"/>
                  </a:cubicBezTo>
                  <a:cubicBezTo>
                    <a:pt x="8935" y="1959"/>
                    <a:pt x="13665" y="0"/>
                    <a:pt x="18597" y="0"/>
                  </a:cubicBezTo>
                  <a:close/>
                </a:path>
              </a:pathLst>
            </a:custGeom>
            <a:solidFill>
              <a:srgbClr val="16948A"/>
            </a:solidFill>
            <a:ln cap="sq">
              <a:noFill/>
              <a:prstDash val="solid"/>
              <a:miter/>
            </a:ln>
          </p:spPr>
        </p:sp>
        <p:sp>
          <p:nvSpPr>
            <p:cNvPr id="10" name="TextBox 10"/>
            <p:cNvSpPr txBox="1"/>
            <p:nvPr/>
          </p:nvSpPr>
          <p:spPr>
            <a:xfrm>
              <a:off x="0" y="-38100"/>
              <a:ext cx="1970651" cy="548974"/>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11" name="Group 11"/>
          <p:cNvGrpSpPr>
            <a:grpSpLocks noChangeAspect="1"/>
          </p:cNvGrpSpPr>
          <p:nvPr/>
        </p:nvGrpSpPr>
        <p:grpSpPr>
          <a:xfrm>
            <a:off x="8257259" y="3927975"/>
            <a:ext cx="2597990" cy="2587842"/>
            <a:chOff x="0" y="0"/>
            <a:chExt cx="6502400" cy="6477000"/>
          </a:xfrm>
        </p:grpSpPr>
        <p:sp>
          <p:nvSpPr>
            <p:cNvPr id="12" name="Freeform 12"/>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3"/>
              <a:stretch>
                <a:fillRect l="-24665" r="-24665"/>
              </a:stretch>
            </a:blipFill>
          </p:spPr>
        </p:sp>
        <p:sp>
          <p:nvSpPr>
            <p:cNvPr id="13" name="Freeform 13"/>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16948A"/>
            </a:solidFill>
          </p:spPr>
        </p:sp>
      </p:grpSp>
      <p:grpSp>
        <p:nvGrpSpPr>
          <p:cNvPr id="14" name="Group 14"/>
          <p:cNvGrpSpPr/>
          <p:nvPr/>
        </p:nvGrpSpPr>
        <p:grpSpPr>
          <a:xfrm>
            <a:off x="9744207" y="7102116"/>
            <a:ext cx="6660714" cy="1726731"/>
            <a:chOff x="0" y="0"/>
            <a:chExt cx="1970651" cy="510874"/>
          </a:xfrm>
        </p:grpSpPr>
        <p:sp>
          <p:nvSpPr>
            <p:cNvPr id="15" name="Freeform 15"/>
            <p:cNvSpPr/>
            <p:nvPr/>
          </p:nvSpPr>
          <p:spPr>
            <a:xfrm>
              <a:off x="0" y="0"/>
              <a:ext cx="1970651" cy="510874"/>
            </a:xfrm>
            <a:custGeom>
              <a:avLst/>
              <a:gdLst/>
              <a:ahLst/>
              <a:cxnLst/>
              <a:rect l="l" t="t" r="r" b="b"/>
              <a:pathLst>
                <a:path w="1970651" h="510874">
                  <a:moveTo>
                    <a:pt x="18597" y="0"/>
                  </a:moveTo>
                  <a:lnTo>
                    <a:pt x="1952054" y="0"/>
                  </a:lnTo>
                  <a:cubicBezTo>
                    <a:pt x="1956987" y="0"/>
                    <a:pt x="1961717" y="1959"/>
                    <a:pt x="1965204" y="5447"/>
                  </a:cubicBezTo>
                  <a:cubicBezTo>
                    <a:pt x="1968692" y="8935"/>
                    <a:pt x="1970651" y="13665"/>
                    <a:pt x="1970651" y="18597"/>
                  </a:cubicBezTo>
                  <a:lnTo>
                    <a:pt x="1970651" y="492277"/>
                  </a:lnTo>
                  <a:cubicBezTo>
                    <a:pt x="1970651" y="497209"/>
                    <a:pt x="1968692" y="501939"/>
                    <a:pt x="1965204" y="505427"/>
                  </a:cubicBezTo>
                  <a:cubicBezTo>
                    <a:pt x="1961717" y="508914"/>
                    <a:pt x="1956987" y="510874"/>
                    <a:pt x="1952054" y="510874"/>
                  </a:cubicBezTo>
                  <a:lnTo>
                    <a:pt x="18597" y="510874"/>
                  </a:lnTo>
                  <a:cubicBezTo>
                    <a:pt x="13665" y="510874"/>
                    <a:pt x="8935" y="508914"/>
                    <a:pt x="5447" y="505427"/>
                  </a:cubicBezTo>
                  <a:cubicBezTo>
                    <a:pt x="1959" y="501939"/>
                    <a:pt x="0" y="497209"/>
                    <a:pt x="0" y="492277"/>
                  </a:cubicBezTo>
                  <a:lnTo>
                    <a:pt x="0" y="18597"/>
                  </a:lnTo>
                  <a:cubicBezTo>
                    <a:pt x="0" y="13665"/>
                    <a:pt x="1959" y="8935"/>
                    <a:pt x="5447" y="5447"/>
                  </a:cubicBezTo>
                  <a:cubicBezTo>
                    <a:pt x="8935" y="1959"/>
                    <a:pt x="13665" y="0"/>
                    <a:pt x="18597" y="0"/>
                  </a:cubicBezTo>
                  <a:close/>
                </a:path>
              </a:pathLst>
            </a:custGeom>
            <a:solidFill>
              <a:srgbClr val="16948A"/>
            </a:solidFill>
            <a:ln cap="sq">
              <a:noFill/>
              <a:prstDash val="solid"/>
              <a:miter/>
            </a:ln>
          </p:spPr>
        </p:sp>
        <p:sp>
          <p:nvSpPr>
            <p:cNvPr id="16" name="TextBox 16"/>
            <p:cNvSpPr txBox="1"/>
            <p:nvPr/>
          </p:nvSpPr>
          <p:spPr>
            <a:xfrm>
              <a:off x="0" y="-38100"/>
              <a:ext cx="1970651" cy="548974"/>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17" name="Group 17"/>
          <p:cNvGrpSpPr>
            <a:grpSpLocks noChangeAspect="1"/>
          </p:cNvGrpSpPr>
          <p:nvPr/>
        </p:nvGrpSpPr>
        <p:grpSpPr>
          <a:xfrm>
            <a:off x="8533775" y="6670458"/>
            <a:ext cx="2597990" cy="2587842"/>
            <a:chOff x="0" y="0"/>
            <a:chExt cx="6502400" cy="6477000"/>
          </a:xfrm>
        </p:grpSpPr>
        <p:sp>
          <p:nvSpPr>
            <p:cNvPr id="18" name="Freeform 18"/>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4"/>
              <a:stretch>
                <a:fillRect l="-15531" r="-15531"/>
              </a:stretch>
            </a:blipFill>
          </p:spPr>
        </p:sp>
        <p:sp>
          <p:nvSpPr>
            <p:cNvPr id="19" name="Freeform 19"/>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16948A"/>
            </a:solidFill>
          </p:spPr>
        </p:sp>
      </p:grpSp>
      <p:sp>
        <p:nvSpPr>
          <p:cNvPr id="20" name="Freeform 20"/>
          <p:cNvSpPr/>
          <p:nvPr/>
        </p:nvSpPr>
        <p:spPr>
          <a:xfrm>
            <a:off x="16404921" y="-1328204"/>
            <a:ext cx="4002837" cy="3262312"/>
          </a:xfrm>
          <a:custGeom>
            <a:avLst/>
            <a:gdLst/>
            <a:ahLst/>
            <a:cxnLst/>
            <a:rect l="l" t="t" r="r" b="b"/>
            <a:pathLst>
              <a:path w="4002837" h="3262312">
                <a:moveTo>
                  <a:pt x="0" y="0"/>
                </a:moveTo>
                <a:lnTo>
                  <a:pt x="4002837" y="0"/>
                </a:lnTo>
                <a:lnTo>
                  <a:pt x="4002837" y="3262312"/>
                </a:lnTo>
                <a:lnTo>
                  <a:pt x="0" y="3262312"/>
                </a:lnTo>
                <a:lnTo>
                  <a:pt x="0" y="0"/>
                </a:lnTo>
                <a:close/>
              </a:path>
            </a:pathLst>
          </a:custGeom>
          <a:blipFill>
            <a:blip r:embed="rId5"/>
            <a:stretch>
              <a:fillRect/>
            </a:stretch>
          </a:blipFill>
        </p:spPr>
      </p:sp>
      <p:sp>
        <p:nvSpPr>
          <p:cNvPr id="21" name="Freeform 21"/>
          <p:cNvSpPr/>
          <p:nvPr/>
        </p:nvSpPr>
        <p:spPr>
          <a:xfrm>
            <a:off x="-2684943" y="5293072"/>
            <a:ext cx="8539110" cy="9026397"/>
          </a:xfrm>
          <a:custGeom>
            <a:avLst/>
            <a:gdLst/>
            <a:ahLst/>
            <a:cxnLst/>
            <a:rect l="l" t="t" r="r" b="b"/>
            <a:pathLst>
              <a:path w="8539110" h="9026397">
                <a:moveTo>
                  <a:pt x="0" y="0"/>
                </a:moveTo>
                <a:lnTo>
                  <a:pt x="8539110" y="0"/>
                </a:lnTo>
                <a:lnTo>
                  <a:pt x="8539110" y="9026397"/>
                </a:lnTo>
                <a:lnTo>
                  <a:pt x="0" y="9026397"/>
                </a:lnTo>
                <a:lnTo>
                  <a:pt x="0" y="0"/>
                </a:lnTo>
                <a:close/>
              </a:path>
            </a:pathLst>
          </a:custGeom>
          <a:blipFill>
            <a:blip r:embed="rId6"/>
            <a:stretch>
              <a:fillRect/>
            </a:stretch>
          </a:blipFill>
        </p:spPr>
      </p:sp>
      <p:sp>
        <p:nvSpPr>
          <p:cNvPr id="22" name="Freeform 22"/>
          <p:cNvSpPr/>
          <p:nvPr/>
        </p:nvSpPr>
        <p:spPr>
          <a:xfrm>
            <a:off x="16143249" y="8148935"/>
            <a:ext cx="4289501" cy="4091112"/>
          </a:xfrm>
          <a:custGeom>
            <a:avLst/>
            <a:gdLst/>
            <a:ahLst/>
            <a:cxnLst/>
            <a:rect l="l" t="t" r="r" b="b"/>
            <a:pathLst>
              <a:path w="4289501" h="4091112">
                <a:moveTo>
                  <a:pt x="0" y="0"/>
                </a:moveTo>
                <a:lnTo>
                  <a:pt x="4289502" y="0"/>
                </a:lnTo>
                <a:lnTo>
                  <a:pt x="4289502" y="4091111"/>
                </a:lnTo>
                <a:lnTo>
                  <a:pt x="0" y="4091111"/>
                </a:lnTo>
                <a:lnTo>
                  <a:pt x="0" y="0"/>
                </a:lnTo>
                <a:close/>
              </a:path>
            </a:pathLst>
          </a:custGeom>
          <a:blipFill>
            <a:blip r:embed="rId7"/>
            <a:stretch>
              <a:fillRect/>
            </a:stretch>
          </a:blipFill>
        </p:spPr>
      </p:sp>
      <p:sp>
        <p:nvSpPr>
          <p:cNvPr id="23" name="Freeform 23"/>
          <p:cNvSpPr/>
          <p:nvPr/>
        </p:nvSpPr>
        <p:spPr>
          <a:xfrm>
            <a:off x="-4094866" y="-3515283"/>
            <a:ext cx="7194779" cy="7131825"/>
          </a:xfrm>
          <a:custGeom>
            <a:avLst/>
            <a:gdLst/>
            <a:ahLst/>
            <a:cxnLst/>
            <a:rect l="l" t="t" r="r" b="b"/>
            <a:pathLst>
              <a:path w="7194779" h="7131825">
                <a:moveTo>
                  <a:pt x="0" y="0"/>
                </a:moveTo>
                <a:lnTo>
                  <a:pt x="7194779" y="0"/>
                </a:lnTo>
                <a:lnTo>
                  <a:pt x="7194779" y="7131825"/>
                </a:lnTo>
                <a:lnTo>
                  <a:pt x="0" y="7131825"/>
                </a:lnTo>
                <a:lnTo>
                  <a:pt x="0" y="0"/>
                </a:lnTo>
                <a:close/>
              </a:path>
            </a:pathLst>
          </a:custGeom>
          <a:blipFill>
            <a:blip r:embed="rId8">
              <a:alphaModFix amt="20999"/>
            </a:blip>
            <a:stretch>
              <a:fillRect/>
            </a:stretch>
          </a:blipFill>
        </p:spPr>
      </p:sp>
      <p:sp>
        <p:nvSpPr>
          <p:cNvPr id="25" name="Freeform 25"/>
          <p:cNvSpPr/>
          <p:nvPr/>
        </p:nvSpPr>
        <p:spPr>
          <a:xfrm>
            <a:off x="472788" y="3177203"/>
            <a:ext cx="1111824" cy="1028437"/>
          </a:xfrm>
          <a:custGeom>
            <a:avLst/>
            <a:gdLst/>
            <a:ahLst/>
            <a:cxnLst/>
            <a:rect l="l" t="t" r="r" b="b"/>
            <a:pathLst>
              <a:path w="1111824" h="1028437">
                <a:moveTo>
                  <a:pt x="0" y="0"/>
                </a:moveTo>
                <a:lnTo>
                  <a:pt x="1111824" y="0"/>
                </a:lnTo>
                <a:lnTo>
                  <a:pt x="1111824" y="1028437"/>
                </a:lnTo>
                <a:lnTo>
                  <a:pt x="0" y="1028437"/>
                </a:lnTo>
                <a:lnTo>
                  <a:pt x="0" y="0"/>
                </a:lnTo>
                <a:close/>
              </a:path>
            </a:pathLst>
          </a:custGeom>
          <a:blipFill>
            <a:blip r:embed="rId9"/>
            <a:stretch>
              <a:fillRect/>
            </a:stretch>
          </a:blipFill>
        </p:spPr>
      </p:sp>
      <p:sp>
        <p:nvSpPr>
          <p:cNvPr id="33" name="Rectangle 32"/>
          <p:cNvSpPr/>
          <p:nvPr/>
        </p:nvSpPr>
        <p:spPr>
          <a:xfrm>
            <a:off x="576542" y="1316007"/>
            <a:ext cx="7736413" cy="646331"/>
          </a:xfrm>
          <a:prstGeom prst="rect">
            <a:avLst/>
          </a:prstGeom>
        </p:spPr>
        <p:txBody>
          <a:bodyPr wrap="none">
            <a:spAutoFit/>
          </a:bodyPr>
          <a:lstStyle/>
          <a:p>
            <a:r>
              <a:rPr lang="en-US" sz="3600" dirty="0">
                <a:latin typeface="Times New Roman" panose="02020603050405020304" pitchFamily="18" charset="0"/>
                <a:cs typeface="Times New Roman" panose="02020603050405020304" pitchFamily="18" charset="0"/>
              </a:rPr>
              <a:t>Q5. Number of month present in dataset</a:t>
            </a:r>
            <a:r>
              <a:rPr lang="en-US" dirty="0">
                <a:solidFill>
                  <a:srgbClr val="008000"/>
                </a:solidFill>
                <a:latin typeface="Consolas" panose="020B0609020204030204" pitchFamily="49" charset="0"/>
              </a:rPr>
              <a:t> </a:t>
            </a:r>
            <a:endParaRPr lang="en-IN" dirty="0"/>
          </a:p>
        </p:txBody>
      </p:sp>
      <p:pic>
        <p:nvPicPr>
          <p:cNvPr id="34" name="Picture 33"/>
          <p:cNvPicPr>
            <a:picLocks noChangeAspect="1"/>
          </p:cNvPicPr>
          <p:nvPr/>
        </p:nvPicPr>
        <p:blipFill>
          <a:blip r:embed="rId10"/>
          <a:stretch>
            <a:fillRect/>
          </a:stretch>
        </p:blipFill>
        <p:spPr>
          <a:xfrm>
            <a:off x="1138679" y="3754046"/>
            <a:ext cx="4822426" cy="2881763"/>
          </a:xfrm>
          <a:prstGeom prst="rect">
            <a:avLst/>
          </a:prstGeom>
        </p:spPr>
      </p:pic>
      <p:sp>
        <p:nvSpPr>
          <p:cNvPr id="35" name="Rectangle 34"/>
          <p:cNvSpPr/>
          <p:nvPr/>
        </p:nvSpPr>
        <p:spPr>
          <a:xfrm>
            <a:off x="827869" y="2101547"/>
            <a:ext cx="7750231" cy="646331"/>
          </a:xfrm>
          <a:prstGeom prst="rect">
            <a:avLst/>
          </a:prstGeom>
        </p:spPr>
        <p:txBody>
          <a:bodyPr wrap="square">
            <a:spAutoFit/>
          </a:bodyPr>
          <a:lstStyle/>
          <a:p>
            <a:r>
              <a:rPr lang="en-US" dirty="0">
                <a:solidFill>
                  <a:srgbClr val="0000FF"/>
                </a:solidFill>
                <a:latin typeface="Consolas" panose="020B0609020204030204" pitchFamily="49" charset="0"/>
              </a:rPr>
              <a:t>select</a:t>
            </a:r>
            <a:r>
              <a:rPr lang="en-US" dirty="0">
                <a:solidFill>
                  <a:srgbClr val="000000"/>
                </a:solidFill>
                <a:latin typeface="Consolas" panose="020B0609020204030204" pitchFamily="49" charset="0"/>
              </a:rPr>
              <a:t> </a:t>
            </a:r>
            <a:r>
              <a:rPr lang="en-US" dirty="0">
                <a:solidFill>
                  <a:srgbClr val="FF00FF"/>
                </a:solidFill>
                <a:latin typeface="Consolas" panose="020B0609020204030204" pitchFamily="49" charset="0"/>
              </a:rPr>
              <a:t>count</a:t>
            </a:r>
            <a:r>
              <a:rPr lang="en-US" dirty="0">
                <a:solidFill>
                  <a:srgbClr val="808080"/>
                </a:solidFill>
                <a:latin typeface="Consolas" panose="020B0609020204030204" pitchFamily="49" charset="0"/>
              </a:rPr>
              <a:t>(</a:t>
            </a:r>
            <a:r>
              <a:rPr lang="en-US" dirty="0">
                <a:solidFill>
                  <a:srgbClr val="0000FF"/>
                </a:solidFill>
                <a:latin typeface="Consolas" panose="020B0609020204030204" pitchFamily="49" charset="0"/>
              </a:rPr>
              <a:t>distinct</a:t>
            </a:r>
            <a:r>
              <a:rPr lang="en-US" dirty="0">
                <a:solidFill>
                  <a:srgbClr val="000000"/>
                </a:solidFill>
                <a:latin typeface="Consolas" panose="020B0609020204030204" pitchFamily="49" charset="0"/>
              </a:rPr>
              <a:t> </a:t>
            </a:r>
            <a:r>
              <a:rPr lang="en-US" dirty="0" err="1">
                <a:solidFill>
                  <a:srgbClr val="FF00FF"/>
                </a:solidFill>
                <a:latin typeface="Consolas" panose="020B0609020204030204" pitchFamily="49" charset="0"/>
              </a:rPr>
              <a:t>concat</a:t>
            </a:r>
            <a:r>
              <a:rPr lang="en-US" dirty="0">
                <a:solidFill>
                  <a:srgbClr val="808080"/>
                </a:solidFill>
                <a:latin typeface="Consolas" panose="020B0609020204030204" pitchFamily="49" charset="0"/>
              </a:rPr>
              <a:t>(</a:t>
            </a:r>
            <a:r>
              <a:rPr lang="en-US" dirty="0">
                <a:solidFill>
                  <a:srgbClr val="FF00FF"/>
                </a:solidFill>
                <a:latin typeface="Consolas" panose="020B0609020204030204" pitchFamily="49" charset="0"/>
              </a:rPr>
              <a:t>year</a:t>
            </a:r>
            <a:r>
              <a:rPr lang="en-US" dirty="0">
                <a:solidFill>
                  <a:srgbClr val="808080"/>
                </a:solidFill>
                <a:latin typeface="Consolas" panose="020B0609020204030204" pitchFamily="49" charset="0"/>
              </a:rPr>
              <a:t>(</a:t>
            </a:r>
            <a:r>
              <a:rPr lang="en-US" dirty="0">
                <a:solidFill>
                  <a:srgbClr val="0000FF"/>
                </a:solidFill>
                <a:latin typeface="Consolas" panose="020B0609020204030204" pitchFamily="49" charset="0"/>
              </a:rPr>
              <a:t>date</a:t>
            </a:r>
            <a:r>
              <a:rPr lang="en-US" dirty="0">
                <a:solidFill>
                  <a:srgbClr val="808080"/>
                </a:solidFill>
                <a:latin typeface="Consolas" panose="020B0609020204030204" pitchFamily="49" charset="0"/>
              </a:rPr>
              <a:t>),</a:t>
            </a:r>
            <a:r>
              <a:rPr lang="en-US" dirty="0">
                <a:solidFill>
                  <a:srgbClr val="FF0000"/>
                </a:solidFill>
                <a:latin typeface="Consolas" panose="020B0609020204030204" pitchFamily="49" charset="0"/>
              </a:rPr>
              <a:t>' '</a:t>
            </a:r>
            <a:r>
              <a:rPr lang="en-US" dirty="0">
                <a:solidFill>
                  <a:srgbClr val="808080"/>
                </a:solidFill>
                <a:latin typeface="Consolas" panose="020B0609020204030204" pitchFamily="49" charset="0"/>
              </a:rPr>
              <a:t>,</a:t>
            </a:r>
            <a:r>
              <a:rPr lang="en-US" dirty="0">
                <a:solidFill>
                  <a:srgbClr val="FF00FF"/>
                </a:solidFill>
                <a:latin typeface="Consolas" panose="020B0609020204030204" pitchFamily="49" charset="0"/>
              </a:rPr>
              <a:t>month</a:t>
            </a:r>
            <a:r>
              <a:rPr lang="en-US" dirty="0">
                <a:solidFill>
                  <a:srgbClr val="808080"/>
                </a:solidFill>
                <a:latin typeface="Consolas" panose="020B0609020204030204" pitchFamily="49" charset="0"/>
              </a:rPr>
              <a:t>(</a:t>
            </a:r>
            <a:r>
              <a:rPr lang="en-US" dirty="0">
                <a:solidFill>
                  <a:srgbClr val="0000FF"/>
                </a:solidFill>
                <a:latin typeface="Consolas" panose="020B0609020204030204" pitchFamily="49" charset="0"/>
              </a:rPr>
              <a:t>date</a:t>
            </a:r>
            <a:r>
              <a:rPr lang="en-US" dirty="0">
                <a:solidFill>
                  <a:srgbClr val="808080"/>
                </a:solidFill>
                <a:latin typeface="Consolas" panose="020B0609020204030204" pitchFamily="49" charset="0"/>
              </a:rPr>
              <a:t>)))</a:t>
            </a:r>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a:t>
            </a:r>
            <a:r>
              <a:rPr lang="en-US" dirty="0" err="1">
                <a:solidFill>
                  <a:srgbClr val="FF0000"/>
                </a:solidFill>
                <a:latin typeface="Consolas" panose="020B0609020204030204" pitchFamily="49" charset="0"/>
              </a:rPr>
              <a:t>Total_month</a:t>
            </a:r>
            <a:r>
              <a:rPr lang="en-US" dirty="0">
                <a:solidFill>
                  <a:srgbClr val="FF0000"/>
                </a:solidFill>
                <a:latin typeface="Consolas" panose="020B0609020204030204" pitchFamily="49" charset="0"/>
              </a:rPr>
              <a:t>'</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from</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CoronaVirus</a:t>
            </a:r>
            <a:r>
              <a:rPr lang="en-US" dirty="0">
                <a:solidFill>
                  <a:srgbClr val="000000"/>
                </a:solidFill>
                <a:latin typeface="Consolas" panose="020B0609020204030204" pitchFamily="49" charset="0"/>
              </a:rPr>
              <a:t> ] </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118</TotalTime>
  <Words>1331</Words>
  <Application>Microsoft Office PowerPoint</Application>
  <PresentationFormat>Custom</PresentationFormat>
  <Paragraphs>184</Paragraphs>
  <Slides>24</Slides>
  <Notes>0</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24</vt:i4>
      </vt:variant>
    </vt:vector>
  </HeadingPairs>
  <TitlesOfParts>
    <vt:vector size="37" baseType="lpstr">
      <vt:lpstr>Canva Sans</vt:lpstr>
      <vt:lpstr>Open Sans Bold</vt:lpstr>
      <vt:lpstr>Poppins Ultra-Bold</vt:lpstr>
      <vt:lpstr>Open Sans Light</vt:lpstr>
      <vt:lpstr>Consolas</vt:lpstr>
      <vt:lpstr>Calibri</vt:lpstr>
      <vt:lpstr>Times New Roman</vt:lpstr>
      <vt:lpstr>Canva Sans Bold</vt:lpstr>
      <vt:lpstr>Times New Roman Ultra-Bold</vt:lpstr>
      <vt:lpstr>Poppins</vt:lpstr>
      <vt:lpstr>Times New Roman Bold</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Q9. Find maximum values of confirmed, deaths, recovered per year</vt:lpstr>
      <vt:lpstr>Q10. The total number of case of confirmed, deaths, recovered each month</vt:lpstr>
      <vt:lpstr>-Q11. Check how corona virus spread out with respect to confirmed case --- (Eg.: total confirmed cases, their average, variance &amp; STDEV )</vt:lpstr>
      <vt:lpstr>Q12. Check how corona virus spread out with respect to death case per month  (Eg.: total confirmed cases, their average, variance &amp; STDEV )</vt:lpstr>
      <vt:lpstr>Q13. Check how corona virus spread out with respect to recovered case --      (Eg.: total confirmed cases, their average, variance &amp; STDEV )</vt:lpstr>
      <vt:lpstr>Q14. Find Country having highest number of the Confirmed case</vt:lpstr>
      <vt:lpstr>Q15. Find Country having lowest number of the death case</vt:lpstr>
      <vt:lpstr> Q16. Find top 5 countries having highest recovered case</vt:lpstr>
      <vt:lpstr>Insight</vt:lpstr>
      <vt:lpstr>Insight</vt:lpstr>
      <vt:lpstr>Recommendations</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CORONA VIRUS ANALYSIS</dc:title>
  <cp:lastModifiedBy>RAJESH KUSHWAH</cp:lastModifiedBy>
  <cp:revision>12</cp:revision>
  <dcterms:created xsi:type="dcterms:W3CDTF">2006-08-16T00:00:00Z</dcterms:created>
  <dcterms:modified xsi:type="dcterms:W3CDTF">2024-06-27T15:44:57Z</dcterms:modified>
  <dc:identifier>DAGJQGfzkB0</dc:identifier>
</cp:coreProperties>
</file>